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2"/>
  </p:notesMasterIdLst>
  <p:handoutMasterIdLst>
    <p:handoutMasterId r:id="rId33"/>
  </p:handoutMasterIdLst>
  <p:sldIdLst>
    <p:sldId id="310" r:id="rId3"/>
    <p:sldId id="311" r:id="rId4"/>
    <p:sldId id="312" r:id="rId5"/>
    <p:sldId id="313" r:id="rId6"/>
    <p:sldId id="256" r:id="rId7"/>
    <p:sldId id="257" r:id="rId8"/>
    <p:sldId id="308" r:id="rId9"/>
    <p:sldId id="306" r:id="rId10"/>
    <p:sldId id="280" r:id="rId11"/>
    <p:sldId id="294" r:id="rId12"/>
    <p:sldId id="281" r:id="rId13"/>
    <p:sldId id="285" r:id="rId14"/>
    <p:sldId id="286" r:id="rId15"/>
    <p:sldId id="288" r:id="rId16"/>
    <p:sldId id="282" r:id="rId17"/>
    <p:sldId id="268" r:id="rId18"/>
    <p:sldId id="302" r:id="rId19"/>
    <p:sldId id="303" r:id="rId20"/>
    <p:sldId id="292" r:id="rId21"/>
    <p:sldId id="291" r:id="rId22"/>
    <p:sldId id="295" r:id="rId23"/>
    <p:sldId id="296" r:id="rId24"/>
    <p:sldId id="297" r:id="rId25"/>
    <p:sldId id="298" r:id="rId26"/>
    <p:sldId id="299" r:id="rId27"/>
    <p:sldId id="304" r:id="rId28"/>
    <p:sldId id="307" r:id="rId29"/>
    <p:sldId id="301" r:id="rId30"/>
    <p:sldId id="293" r:id="rId31"/>
  </p:sldIdLst>
  <p:sldSz cx="9144000" cy="5143500" type="screen16x9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0B050"/>
    <a:srgbClr val="7030A0"/>
    <a:srgbClr val="C55A11"/>
    <a:srgbClr val="FFFF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2" autoAdjust="0"/>
    <p:restoredTop sz="94660"/>
  </p:normalViewPr>
  <p:slideViewPr>
    <p:cSldViewPr>
      <p:cViewPr varScale="1">
        <p:scale>
          <a:sx n="133" d="100"/>
          <a:sy n="133" d="100"/>
        </p:scale>
        <p:origin x="312" y="120"/>
      </p:cViewPr>
      <p:guideLst>
        <p:guide orient="horz" pos="2160"/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0A3BA6-D212-4021-9C58-E1A860230F97}" type="datetimeFigureOut">
              <a:rPr lang="nl-NL" smtClean="0"/>
              <a:t>11-3-2019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77C958-9094-4856-86EA-A4A2A869759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0529149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DF62C1-85BA-45F7-BA8A-ECE90345B80D}" type="datetimeFigureOut">
              <a:rPr lang="nl-NL" smtClean="0"/>
              <a:t>11-3-2019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BE1FCD-D982-4C83-B6F9-D9836E2003D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646466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2E1E03-196A-5B46-BE35-1FC3D54EF4A2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0F5494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0F5494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739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UML:Class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same</a:t>
            </a:r>
            <a:r>
              <a:rPr lang="nl-NL" dirty="0"/>
              <a:t> as OWL: Class.</a:t>
            </a:r>
          </a:p>
          <a:p>
            <a:r>
              <a:rPr lang="nl-NL" dirty="0" err="1"/>
              <a:t>Often</a:t>
            </a:r>
            <a:r>
              <a:rPr lang="nl-NL" dirty="0"/>
              <a:t> UML :classes are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data </a:t>
            </a:r>
            <a:r>
              <a:rPr lang="nl-NL" dirty="0" err="1"/>
              <a:t>structuring</a:t>
            </a:r>
            <a:r>
              <a:rPr lang="nl-NL" dirty="0"/>
              <a:t>. The OWL :Class is </a:t>
            </a:r>
            <a:r>
              <a:rPr lang="nl-NL" dirty="0" err="1"/>
              <a:t>exclusive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semantic</a:t>
            </a:r>
            <a:r>
              <a:rPr lang="nl-NL" dirty="0"/>
              <a:t> </a:t>
            </a:r>
            <a:r>
              <a:rPr lang="nl-NL" dirty="0" err="1"/>
              <a:t>structuring</a:t>
            </a:r>
            <a:r>
              <a:rPr lang="nl-NL" dirty="0"/>
              <a:t>. Basis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reasoning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34046C9-BFA1-45C4-AF47-C3959F0C21A7}" type="datetime1">
              <a:rPr lang="nl-NL" smtClean="0"/>
              <a:t>11-3-2019</a:t>
            </a:fld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E1FCD-D982-4C83-B6F9-D9836E2003DC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7464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>
              <a:defRPr sz="36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924" y="52510"/>
            <a:ext cx="1368152" cy="521018"/>
          </a:xfrm>
          <a:prstGeom prst="rect">
            <a:avLst/>
          </a:prstGeom>
        </p:spPr>
      </p:pic>
      <p:sp>
        <p:nvSpPr>
          <p:cNvPr id="11" name="Rechthoek 10"/>
          <p:cNvSpPr/>
          <p:nvPr userDrawn="1"/>
        </p:nvSpPr>
        <p:spPr>
          <a:xfrm>
            <a:off x="0" y="735546"/>
            <a:ext cx="9144000" cy="10801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8984283"/>
      </p:ext>
    </p:extLst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068531" y="1527634"/>
            <a:ext cx="4751942" cy="1350150"/>
          </a:xfrm>
          <a:prstGeom prst="rect">
            <a:avLst/>
          </a:prstGeom>
        </p:spPr>
        <p:txBody>
          <a:bodyPr lIns="0" tIns="0" rIns="0" bIns="0"/>
          <a:lstStyle>
            <a:lvl1pPr marL="0" algn="r">
              <a:lnSpc>
                <a:spcPct val="110000"/>
              </a:lnSpc>
              <a:defRPr sz="2800">
                <a:solidFill>
                  <a:srgbClr val="164194"/>
                </a:solidFill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  <a:endParaRPr lang="en-GB" altLang="en-US" noProof="0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067946" y="2985796"/>
            <a:ext cx="4752547" cy="810090"/>
          </a:xfrm>
          <a:prstGeom prst="rect">
            <a:avLst/>
          </a:prstGeom>
        </p:spPr>
        <p:txBody>
          <a:bodyPr lIns="0" tIns="0" bIns="0"/>
          <a:lstStyle>
            <a:lvl1pPr marL="0" indent="0" algn="r">
              <a:lnSpc>
                <a:spcPct val="110000"/>
              </a:lnSpc>
              <a:spcBef>
                <a:spcPts val="0"/>
              </a:spcBef>
              <a:buFontTx/>
              <a:buNone/>
              <a:defRPr sz="2400" b="1" i="0">
                <a:solidFill>
                  <a:srgbClr val="164194"/>
                </a:solidFill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  <a:endParaRPr lang="en-GB" altLang="en-US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4067946" y="4011910"/>
            <a:ext cx="4752547" cy="486054"/>
          </a:xfrm>
          <a:prstGeom prst="rect">
            <a:avLst/>
          </a:prstGeom>
        </p:spPr>
        <p:txBody>
          <a:bodyPr lIns="0" rIns="0" bIns="360000" anchor="b"/>
          <a:lstStyle>
            <a:lvl1pPr marL="0" indent="0" algn="r">
              <a:buClr>
                <a:srgbClr val="1E4494"/>
              </a:buClr>
              <a:buFont typeface="Arial" panose="020B0604020202020204" pitchFamily="34" charset="0"/>
              <a:buNone/>
              <a:defRPr sz="1600" b="1"/>
            </a:lvl1pPr>
            <a:lvl2pPr marL="228594" indent="-228594" algn="r">
              <a:buClr>
                <a:srgbClr val="1E4494"/>
              </a:buClr>
              <a:buFont typeface="Arial" panose="020B0604020202020204" pitchFamily="34" charset="0"/>
              <a:buChar char="•"/>
              <a:defRPr sz="1600"/>
            </a:lvl2pPr>
            <a:lvl3pPr marL="457189" indent="-228594" algn="r">
              <a:buClr>
                <a:srgbClr val="1E4494"/>
              </a:buClr>
              <a:buFont typeface="Arial" panose="020B0604020202020204" pitchFamily="34" charset="0"/>
              <a:buChar char="•"/>
              <a:defRPr/>
            </a:lvl3pPr>
            <a:lvl4pPr marL="685783" indent="-228594" algn="r">
              <a:buClr>
                <a:srgbClr val="1E4494"/>
              </a:buClr>
              <a:buFont typeface="Arial" panose="020B0604020202020204" pitchFamily="34" charset="0"/>
              <a:buChar char="•"/>
              <a:defRPr/>
            </a:lvl4pPr>
            <a:lvl5pPr marL="914378" indent="-228594" algn="r">
              <a:buClr>
                <a:srgbClr val="1E4494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6756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6726" y="251129"/>
            <a:ext cx="8208963" cy="48605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sz="2400">
                <a:solidFill>
                  <a:srgbClr val="16419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7544" y="790130"/>
            <a:ext cx="8208144" cy="36747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0"/>
              </a:spcBef>
              <a:buClr>
                <a:srgbClr val="33ACE3"/>
              </a:buClr>
              <a:buFont typeface="Arial"/>
              <a:buNone/>
              <a:defRPr sz="1800" b="0" i="0">
                <a:solidFill>
                  <a:schemeClr val="tx1"/>
                </a:solidFill>
              </a:defRPr>
            </a:lvl1pPr>
            <a:lvl2pPr marL="342892" indent="-342892">
              <a:lnSpc>
                <a:spcPct val="110000"/>
              </a:lnSpc>
              <a:spcBef>
                <a:spcPts val="0"/>
              </a:spcBef>
              <a:buClr>
                <a:srgbClr val="33ACE3"/>
              </a:buClr>
              <a:buFont typeface="Arial"/>
              <a:buChar char="•"/>
              <a:defRPr sz="1600">
                <a:solidFill>
                  <a:schemeClr val="tx1"/>
                </a:solidFill>
              </a:defRPr>
            </a:lvl2pPr>
            <a:lvl3pPr marL="0" indent="0">
              <a:lnSpc>
                <a:spcPct val="110000"/>
              </a:lnSpc>
              <a:spcBef>
                <a:spcPts val="0"/>
              </a:spcBef>
              <a:buClr>
                <a:srgbClr val="33ACE3"/>
              </a:buClr>
              <a:buFont typeface="Arial"/>
              <a:buNone/>
              <a:defRPr sz="1400">
                <a:solidFill>
                  <a:schemeClr val="tx1"/>
                </a:solidFill>
              </a:defRPr>
            </a:lvl3pPr>
            <a:lvl4pPr marL="0">
              <a:spcBef>
                <a:spcPts val="0"/>
              </a:spcBef>
              <a:defRPr/>
            </a:lvl4pPr>
            <a:lvl5pPr marL="0"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72837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66726" y="251129"/>
            <a:ext cx="8208963" cy="48605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sz="2400">
                <a:solidFill>
                  <a:srgbClr val="16419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67545" y="790130"/>
            <a:ext cx="3960440" cy="36747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0"/>
              </a:spcBef>
              <a:buClr>
                <a:srgbClr val="33ACE3"/>
              </a:buClr>
              <a:buFont typeface="Arial"/>
              <a:buNone/>
              <a:defRPr sz="1800" b="0" i="0">
                <a:solidFill>
                  <a:srgbClr val="000000"/>
                </a:solidFill>
              </a:defRPr>
            </a:lvl1pPr>
            <a:lvl2pPr marL="342892" indent="-342892">
              <a:lnSpc>
                <a:spcPct val="110000"/>
              </a:lnSpc>
              <a:spcBef>
                <a:spcPts val="0"/>
              </a:spcBef>
              <a:buClr>
                <a:srgbClr val="33ACE3"/>
              </a:buClr>
              <a:buFont typeface="Arial"/>
              <a:buChar char="•"/>
              <a:defRPr sz="1600">
                <a:solidFill>
                  <a:srgbClr val="000000"/>
                </a:solidFill>
              </a:defRPr>
            </a:lvl2pPr>
            <a:lvl3pPr marL="0" indent="0">
              <a:lnSpc>
                <a:spcPct val="110000"/>
              </a:lnSpc>
              <a:spcBef>
                <a:spcPts val="0"/>
              </a:spcBef>
              <a:buClr>
                <a:srgbClr val="33ACE3"/>
              </a:buClr>
              <a:buFont typeface="Arial"/>
              <a:buNone/>
              <a:defRPr sz="1400">
                <a:solidFill>
                  <a:srgbClr val="000000"/>
                </a:solidFill>
              </a:defRPr>
            </a:lvl3pPr>
            <a:lvl4pPr marL="0">
              <a:spcBef>
                <a:spcPts val="0"/>
              </a:spcBef>
              <a:defRPr/>
            </a:lvl4pPr>
            <a:lvl5pPr marL="0"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4715248" y="790130"/>
            <a:ext cx="3960440" cy="36747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0"/>
              </a:spcBef>
              <a:buClr>
                <a:srgbClr val="33ACE3"/>
              </a:buClr>
              <a:buFont typeface="Arial"/>
              <a:buNone/>
              <a:defRPr sz="1800" b="0" i="0">
                <a:solidFill>
                  <a:srgbClr val="000000"/>
                </a:solidFill>
              </a:defRPr>
            </a:lvl1pPr>
            <a:lvl2pPr marL="342892" indent="-342892">
              <a:lnSpc>
                <a:spcPct val="110000"/>
              </a:lnSpc>
              <a:spcBef>
                <a:spcPts val="0"/>
              </a:spcBef>
              <a:buClr>
                <a:srgbClr val="33ACE3"/>
              </a:buClr>
              <a:buFont typeface="Arial"/>
              <a:buChar char="•"/>
              <a:defRPr sz="1600">
                <a:solidFill>
                  <a:srgbClr val="000000"/>
                </a:solidFill>
              </a:defRPr>
            </a:lvl2pPr>
            <a:lvl3pPr marL="0" indent="0">
              <a:lnSpc>
                <a:spcPct val="110000"/>
              </a:lnSpc>
              <a:spcBef>
                <a:spcPts val="0"/>
              </a:spcBef>
              <a:buClr>
                <a:srgbClr val="33ACE3"/>
              </a:buClr>
              <a:buFont typeface="Arial"/>
              <a:buNone/>
              <a:defRPr sz="1400">
                <a:solidFill>
                  <a:srgbClr val="000000"/>
                </a:solidFill>
              </a:defRPr>
            </a:lvl3pPr>
            <a:lvl4pPr marL="0">
              <a:spcBef>
                <a:spcPts val="0"/>
              </a:spcBef>
              <a:defRPr/>
            </a:lvl4pPr>
            <a:lvl5pPr marL="0"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027039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860032" y="360362"/>
            <a:ext cx="4320480" cy="4101597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467544" y="1113626"/>
            <a:ext cx="3959994" cy="340234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0"/>
              </a:spcBef>
              <a:buClr>
                <a:srgbClr val="33ACE3"/>
              </a:buClr>
              <a:buFont typeface="Arial"/>
              <a:buNone/>
              <a:defRPr sz="1800" b="0" i="0">
                <a:solidFill>
                  <a:srgbClr val="000000"/>
                </a:solidFill>
              </a:defRPr>
            </a:lvl1pPr>
            <a:lvl2pPr marL="342892" indent="-342892">
              <a:lnSpc>
                <a:spcPct val="110000"/>
              </a:lnSpc>
              <a:spcBef>
                <a:spcPts val="0"/>
              </a:spcBef>
              <a:buClr>
                <a:srgbClr val="33ACE3"/>
              </a:buClr>
              <a:buFont typeface="Arial"/>
              <a:buChar char="•"/>
              <a:defRPr sz="1600">
                <a:solidFill>
                  <a:srgbClr val="000000"/>
                </a:solidFill>
              </a:defRPr>
            </a:lvl2pPr>
            <a:lvl3pPr marL="0" indent="0">
              <a:lnSpc>
                <a:spcPct val="110000"/>
              </a:lnSpc>
              <a:spcBef>
                <a:spcPts val="0"/>
              </a:spcBef>
              <a:buClr>
                <a:srgbClr val="33ACE3"/>
              </a:buClr>
              <a:buFont typeface="Arial"/>
              <a:buNone/>
              <a:defRPr sz="1400">
                <a:solidFill>
                  <a:srgbClr val="000000"/>
                </a:solidFill>
              </a:defRPr>
            </a:lvl3pPr>
            <a:lvl4pPr marL="0">
              <a:spcBef>
                <a:spcPts val="0"/>
              </a:spcBef>
              <a:defRPr/>
            </a:lvl4pPr>
            <a:lvl5pPr marL="0"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66725" y="251128"/>
            <a:ext cx="3961260" cy="75444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sz="2400">
                <a:solidFill>
                  <a:srgbClr val="16419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15553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-17828" y="0"/>
            <a:ext cx="4229788" cy="51435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4716015" y="1113626"/>
            <a:ext cx="3960000" cy="340234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0"/>
              </a:spcBef>
              <a:buClr>
                <a:srgbClr val="33ACE3"/>
              </a:buClr>
              <a:buFont typeface="Arial"/>
              <a:buNone/>
              <a:defRPr sz="1800" b="0" i="0">
                <a:solidFill>
                  <a:srgbClr val="000000"/>
                </a:solidFill>
              </a:defRPr>
            </a:lvl1pPr>
            <a:lvl2pPr marL="342892" indent="-342892">
              <a:lnSpc>
                <a:spcPct val="110000"/>
              </a:lnSpc>
              <a:spcBef>
                <a:spcPts val="0"/>
              </a:spcBef>
              <a:buClr>
                <a:srgbClr val="33ACE3"/>
              </a:buClr>
              <a:buFont typeface="Arial"/>
              <a:buChar char="•"/>
              <a:defRPr sz="1600">
                <a:solidFill>
                  <a:srgbClr val="000000"/>
                </a:solidFill>
              </a:defRPr>
            </a:lvl2pPr>
            <a:lvl3pPr marL="0" indent="0">
              <a:lnSpc>
                <a:spcPct val="110000"/>
              </a:lnSpc>
              <a:spcBef>
                <a:spcPts val="0"/>
              </a:spcBef>
              <a:buClr>
                <a:srgbClr val="33ACE3"/>
              </a:buClr>
              <a:buFont typeface="Arial"/>
              <a:buNone/>
              <a:defRPr sz="1400">
                <a:solidFill>
                  <a:srgbClr val="000000"/>
                </a:solidFill>
              </a:defRPr>
            </a:lvl3pPr>
            <a:lvl4pPr marL="0">
              <a:spcBef>
                <a:spcPts val="0"/>
              </a:spcBef>
              <a:defRPr/>
            </a:lvl4pPr>
            <a:lvl5pPr marL="0"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714755" y="251128"/>
            <a:ext cx="3961260" cy="75444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sz="2400">
                <a:solidFill>
                  <a:srgbClr val="16419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64120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-below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-17828" y="0"/>
            <a:ext cx="9161828" cy="1653648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67544" y="2462679"/>
            <a:ext cx="8208144" cy="20021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0"/>
              </a:spcBef>
              <a:buClr>
                <a:srgbClr val="33ACE3"/>
              </a:buClr>
              <a:buFont typeface="Arial"/>
              <a:buNone/>
              <a:defRPr sz="1800" b="0" i="0">
                <a:solidFill>
                  <a:srgbClr val="000000"/>
                </a:solidFill>
              </a:defRPr>
            </a:lvl1pPr>
            <a:lvl2pPr marL="342892" indent="-342892">
              <a:lnSpc>
                <a:spcPct val="110000"/>
              </a:lnSpc>
              <a:spcBef>
                <a:spcPts val="0"/>
              </a:spcBef>
              <a:buClr>
                <a:srgbClr val="33ACE3"/>
              </a:buClr>
              <a:buFont typeface="Arial"/>
              <a:buChar char="•"/>
              <a:defRPr sz="1600">
                <a:solidFill>
                  <a:srgbClr val="000000"/>
                </a:solidFill>
              </a:defRPr>
            </a:lvl2pPr>
            <a:lvl3pPr marL="0" indent="0">
              <a:lnSpc>
                <a:spcPct val="110000"/>
              </a:lnSpc>
              <a:spcBef>
                <a:spcPts val="0"/>
              </a:spcBef>
              <a:buClr>
                <a:srgbClr val="33ACE3"/>
              </a:buClr>
              <a:buFont typeface="Arial"/>
              <a:buNone/>
              <a:defRPr sz="1400">
                <a:solidFill>
                  <a:srgbClr val="000000"/>
                </a:solidFill>
              </a:defRPr>
            </a:lvl3pPr>
            <a:lvl4pPr marL="0">
              <a:spcBef>
                <a:spcPts val="0"/>
              </a:spcBef>
              <a:defRPr/>
            </a:lvl4pPr>
            <a:lvl5pPr marL="0"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66726" y="1923678"/>
            <a:ext cx="8208963" cy="48605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sz="2400">
                <a:solidFill>
                  <a:srgbClr val="16419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44886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6726" y="251129"/>
            <a:ext cx="8208963" cy="48605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sz="2400">
                <a:solidFill>
                  <a:srgbClr val="16419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54067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66241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4CC2EBDE-0FDB-F243-A23C-6EB8DFC7580C}" type="datetimeFigureOut">
              <a:rPr lang="nl-NL" smtClean="0"/>
              <a:t>11-3-2019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6457951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C53D0383-0593-D645-9D38-71CA08D0D7F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4474122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850404"/>
            <a:ext cx="8229600" cy="857250"/>
          </a:xfrm>
        </p:spPr>
        <p:txBody>
          <a:bodyPr>
            <a:normAutofit/>
          </a:bodyPr>
          <a:lstStyle>
            <a:lvl1pPr>
              <a:defRPr sz="2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707654"/>
            <a:ext cx="8229600" cy="334837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sz="2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924" y="52510"/>
            <a:ext cx="1368152" cy="521018"/>
          </a:xfrm>
          <a:prstGeom prst="rect">
            <a:avLst/>
          </a:prstGeom>
        </p:spPr>
      </p:pic>
      <p:sp>
        <p:nvSpPr>
          <p:cNvPr id="8" name="Rechthoek 7"/>
          <p:cNvSpPr/>
          <p:nvPr userDrawn="1"/>
        </p:nvSpPr>
        <p:spPr>
          <a:xfrm>
            <a:off x="0" y="735546"/>
            <a:ext cx="9144000" cy="10801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194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 b="1"/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707655"/>
            <a:ext cx="4038600" cy="33483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 marL="1143000" indent="-228600">
              <a:buFont typeface="Wingdings" panose="05000000000000000000" pitchFamily="2" charset="2"/>
              <a:buChar char="§"/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707655"/>
            <a:ext cx="4038600" cy="3340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 marL="1143000" indent="-228600">
              <a:buFont typeface="Wingdings" panose="05000000000000000000" pitchFamily="2" charset="2"/>
              <a:buChar char="§"/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924" y="52510"/>
            <a:ext cx="1368152" cy="521018"/>
          </a:xfrm>
          <a:prstGeom prst="rect">
            <a:avLst/>
          </a:prstGeom>
        </p:spPr>
      </p:pic>
      <p:sp>
        <p:nvSpPr>
          <p:cNvPr id="9" name="Rechthoek 8"/>
          <p:cNvSpPr/>
          <p:nvPr userDrawn="1"/>
        </p:nvSpPr>
        <p:spPr>
          <a:xfrm>
            <a:off x="0" y="735546"/>
            <a:ext cx="9144000" cy="10801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7630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 b="1"/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924" y="52510"/>
            <a:ext cx="1368152" cy="521018"/>
          </a:xfrm>
          <a:prstGeom prst="rect">
            <a:avLst/>
          </a:prstGeom>
        </p:spPr>
      </p:pic>
      <p:sp>
        <p:nvSpPr>
          <p:cNvPr id="7" name="Rechthoek 6"/>
          <p:cNvSpPr/>
          <p:nvPr userDrawn="1"/>
        </p:nvSpPr>
        <p:spPr>
          <a:xfrm>
            <a:off x="0" y="735546"/>
            <a:ext cx="9144000" cy="10801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7022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647564" y="889806"/>
            <a:ext cx="7848872" cy="351814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461960"/>
            <a:ext cx="5486400" cy="603647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924" y="52510"/>
            <a:ext cx="1368152" cy="521018"/>
          </a:xfrm>
          <a:prstGeom prst="rect">
            <a:avLst/>
          </a:prstGeom>
        </p:spPr>
      </p:pic>
      <p:sp>
        <p:nvSpPr>
          <p:cNvPr id="10" name="Rechthoek 9"/>
          <p:cNvSpPr/>
          <p:nvPr userDrawn="1"/>
        </p:nvSpPr>
        <p:spPr>
          <a:xfrm>
            <a:off x="0" y="735546"/>
            <a:ext cx="9144000" cy="10801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36275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ishoudelijke mede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056 GN PPsjabloon"/>
          <p:cNvPicPr>
            <a:picLocks noChangeAspect="1" noChangeArrowheads="1"/>
          </p:cNvPicPr>
          <p:nvPr userDrawn="1"/>
        </p:nvPicPr>
        <p:blipFill>
          <a:blip r:embed="rId2"/>
          <a:srcRect r="77114"/>
          <a:stretch>
            <a:fillRect/>
          </a:stretch>
        </p:blipFill>
        <p:spPr bwMode="auto">
          <a:xfrm>
            <a:off x="2" y="908320"/>
            <a:ext cx="1835695" cy="4255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C:\lokaal_kopie\afwas\afwasdame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9648" y="1931465"/>
            <a:ext cx="4418856" cy="2209428"/>
          </a:xfrm>
          <a:prstGeom prst="rect">
            <a:avLst/>
          </a:prstGeom>
          <a:noFill/>
        </p:spPr>
      </p:pic>
      <p:sp>
        <p:nvSpPr>
          <p:cNvPr id="5" name="Tekstvak 4"/>
          <p:cNvSpPr txBox="1"/>
          <p:nvPr userDrawn="1"/>
        </p:nvSpPr>
        <p:spPr>
          <a:xfrm>
            <a:off x="1907704" y="2014745"/>
            <a:ext cx="2781944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Kopjes</a:t>
            </a:r>
            <a:r>
              <a:rPr lang="nl-NL" sz="1900" baseline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de keuken</a:t>
            </a:r>
          </a:p>
          <a:p>
            <a:endParaRPr lang="nl-NL" sz="1900" baseline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nl-NL" sz="1900" baseline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Whiteboard schoon</a:t>
            </a:r>
          </a:p>
          <a:p>
            <a:endParaRPr lang="nl-NL" sz="1900" baseline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nl-NL" sz="1900" baseline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Flip-over leeg</a:t>
            </a:r>
          </a:p>
          <a:p>
            <a:endParaRPr lang="nl-NL" sz="1900" baseline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nl-NL" sz="1900" baseline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PC en beamer uit</a:t>
            </a:r>
          </a:p>
          <a:p>
            <a:endParaRPr lang="nl-NL" sz="1900" baseline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nl-NL" sz="1900" baseline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Licht uit, zon aan</a:t>
            </a:r>
          </a:p>
        </p:txBody>
      </p:sp>
      <p:sp>
        <p:nvSpPr>
          <p:cNvPr id="6" name="Tekstvak 5"/>
          <p:cNvSpPr txBox="1"/>
          <p:nvPr userDrawn="1"/>
        </p:nvSpPr>
        <p:spPr>
          <a:xfrm>
            <a:off x="7524328" y="4137925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12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Alvast bedankt!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1907704" y="960931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baseline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 tot slot graag</a:t>
            </a:r>
          </a:p>
        </p:txBody>
      </p:sp>
    </p:spTree>
    <p:extLst>
      <p:ext uri="{BB962C8B-B14F-4D97-AF65-F5344CB8AC3E}">
        <p14:creationId xmlns:p14="http://schemas.microsoft.com/office/powerpoint/2010/main" val="910269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ot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924" y="52510"/>
            <a:ext cx="1368152" cy="521018"/>
          </a:xfrm>
          <a:prstGeom prst="rect">
            <a:avLst/>
          </a:prstGeom>
        </p:spPr>
      </p:pic>
      <p:sp>
        <p:nvSpPr>
          <p:cNvPr id="7" name="Rechthoek 6"/>
          <p:cNvSpPr/>
          <p:nvPr userDrawn="1"/>
        </p:nvSpPr>
        <p:spPr>
          <a:xfrm>
            <a:off x="0" y="735546"/>
            <a:ext cx="9144000" cy="10801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" name="Picture 2" descr="5056 GN PPsjabloon"/>
          <p:cNvPicPr>
            <a:picLocks noChangeAspect="1" noChangeArrowheads="1"/>
          </p:cNvPicPr>
          <p:nvPr userDrawn="1"/>
        </p:nvPicPr>
        <p:blipFill>
          <a:blip r:embed="rId3"/>
          <a:srcRect r="77114"/>
          <a:stretch>
            <a:fillRect/>
          </a:stretch>
        </p:blipFill>
        <p:spPr bwMode="auto">
          <a:xfrm>
            <a:off x="2" y="908320"/>
            <a:ext cx="1835695" cy="4255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kstvak 12"/>
          <p:cNvSpPr txBox="1"/>
          <p:nvPr userDrawn="1"/>
        </p:nvSpPr>
        <p:spPr>
          <a:xfrm>
            <a:off x="1979712" y="3759882"/>
            <a:ext cx="57606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nl-NL" sz="1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Barchman</a:t>
            </a:r>
            <a:r>
              <a:rPr lang="nl-NL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Wuytierslaan</a:t>
            </a:r>
            <a:r>
              <a:rPr lang="nl-NL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10, 3818 LH Amersfoort,</a:t>
            </a:r>
            <a:r>
              <a:rPr lang="nl-NL" sz="1200" baseline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NL</a:t>
            </a:r>
            <a:endParaRPr lang="nl-NL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0">
              <a:lnSpc>
                <a:spcPct val="150000"/>
              </a:lnSpc>
            </a:pPr>
            <a:r>
              <a:rPr lang="nl-NL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Postbus 508, 3800 AM Amersfoort, NL</a:t>
            </a:r>
          </a:p>
          <a:p>
            <a:pPr lvl="0">
              <a:lnSpc>
                <a:spcPct val="150000"/>
              </a:lnSpc>
            </a:pPr>
            <a:r>
              <a:rPr lang="nl-NL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+ 31 (0) 334 604 100</a:t>
            </a:r>
          </a:p>
          <a:p>
            <a:pPr lvl="0">
              <a:lnSpc>
                <a:spcPct val="150000"/>
              </a:lnSpc>
            </a:pPr>
            <a:r>
              <a:rPr lang="nl-NL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info@geonovum.nl</a:t>
            </a:r>
          </a:p>
          <a:p>
            <a:pPr lvl="0">
              <a:lnSpc>
                <a:spcPct val="150000"/>
              </a:lnSpc>
            </a:pPr>
            <a:r>
              <a:rPr lang="nl-NL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www.geonovum.nl</a:t>
            </a:r>
          </a:p>
          <a:p>
            <a:pPr lvl="0">
              <a:lnSpc>
                <a:spcPct val="150000"/>
              </a:lnSpc>
            </a:pPr>
            <a:r>
              <a:rPr lang="nl-NL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@geonovum.nl</a:t>
            </a:r>
          </a:p>
        </p:txBody>
      </p:sp>
    </p:spTree>
    <p:extLst>
      <p:ext uri="{BB962C8B-B14F-4D97-AF65-F5344CB8AC3E}">
        <p14:creationId xmlns:p14="http://schemas.microsoft.com/office/powerpoint/2010/main" val="2675497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C22A-1C99-4004-8458-4C2A2FAB4D26}" type="datetimeFigureOut">
              <a:rPr lang="nl-NL" smtClean="0"/>
              <a:t>11-3-2019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1811B-9660-4DBD-950A-55A28771820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4048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with JRC t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RC-tree_16-9-01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"/>
          <a:stretch/>
        </p:blipFill>
        <p:spPr>
          <a:xfrm>
            <a:off x="0" y="555528"/>
            <a:ext cx="9144000" cy="458797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8172400" y="1599642"/>
            <a:ext cx="864096" cy="5400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175" marR="0" indent="0" algn="l" defTabSz="9143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0F5494"/>
              </a:solidFill>
              <a:effectLst/>
              <a:latin typeface="Verdana" pitchFamily="34" charset="0"/>
            </a:endParaRP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068531" y="1527634"/>
            <a:ext cx="4751942" cy="1350150"/>
          </a:xfrm>
          <a:prstGeom prst="rect">
            <a:avLst/>
          </a:prstGeom>
        </p:spPr>
        <p:txBody>
          <a:bodyPr lIns="0" tIns="0" rIns="0" bIns="0"/>
          <a:lstStyle>
            <a:lvl1pPr marL="0" algn="r">
              <a:lnSpc>
                <a:spcPct val="110000"/>
              </a:lnSpc>
              <a:defRPr sz="2800">
                <a:solidFill>
                  <a:srgbClr val="164194"/>
                </a:solidFill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  <a:endParaRPr lang="en-GB" altLang="en-US" noProof="0" dirty="0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067946" y="2985796"/>
            <a:ext cx="4752547" cy="810090"/>
          </a:xfrm>
          <a:prstGeom prst="rect">
            <a:avLst/>
          </a:prstGeom>
        </p:spPr>
        <p:txBody>
          <a:bodyPr lIns="0" tIns="0" bIns="0"/>
          <a:lstStyle>
            <a:lvl1pPr marL="0" indent="0" algn="r">
              <a:lnSpc>
                <a:spcPct val="110000"/>
              </a:lnSpc>
              <a:spcBef>
                <a:spcPts val="0"/>
              </a:spcBef>
              <a:buFontTx/>
              <a:buNone/>
              <a:defRPr sz="2400" b="1" i="0">
                <a:solidFill>
                  <a:srgbClr val="164194"/>
                </a:solidFill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  <a:endParaRPr lang="en-GB" altLang="en-US" noProof="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499992" y="249493"/>
            <a:ext cx="4320159" cy="1098122"/>
          </a:xfrm>
          <a:prstGeom prst="rect">
            <a:avLst/>
          </a:prstGeom>
        </p:spPr>
        <p:txBody>
          <a:bodyPr lIns="0" tIns="46800" rIns="0"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494"/>
                </a:solidFill>
                <a:latin typeface="Verdana"/>
                <a:ea typeface="MS PGothic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494"/>
                </a:solidFill>
                <a:latin typeface="Verdana" charset="0"/>
                <a:ea typeface="MS PGothic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494"/>
                </a:solidFill>
                <a:latin typeface="Verdana" charset="0"/>
                <a:ea typeface="MS PGothic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494"/>
                </a:solidFill>
                <a:latin typeface="Verdana" charset="0"/>
                <a:ea typeface="MS PGothic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494"/>
                </a:solidFill>
                <a:latin typeface="Verdana" charset="0"/>
                <a:ea typeface="MS PGothic" pitchFamily="34" charset="-128"/>
                <a:cs typeface="ＭＳ Ｐゴシック" charset="0"/>
              </a:defRPr>
            </a:lvl5pPr>
            <a:lvl6pPr marL="815975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F5494"/>
                </a:solidFill>
                <a:latin typeface="Verdana" charset="0"/>
                <a:ea typeface="ＭＳ Ｐゴシック" charset="0"/>
              </a:defRPr>
            </a:lvl6pPr>
            <a:lvl7pPr marL="1273175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F5494"/>
                </a:solidFill>
                <a:latin typeface="Verdana" charset="0"/>
                <a:ea typeface="ＭＳ Ｐゴシック" charset="0"/>
              </a:defRPr>
            </a:lvl7pPr>
            <a:lvl8pPr marL="1730375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F5494"/>
                </a:solidFill>
                <a:latin typeface="Verdana" charset="0"/>
                <a:ea typeface="ＭＳ Ｐゴシック" charset="0"/>
              </a:defRPr>
            </a:lvl8pPr>
            <a:lvl9pPr marL="2187575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F5494"/>
                </a:solidFill>
                <a:latin typeface="Verdana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1800" kern="0" baseline="0" dirty="0"/>
              <a:t>The European Commission’s</a:t>
            </a:r>
          </a:p>
          <a:p>
            <a:pPr>
              <a:lnSpc>
                <a:spcPct val="100000"/>
              </a:lnSpc>
            </a:pPr>
            <a:r>
              <a:rPr lang="en-GB" sz="1800" kern="0" baseline="0" dirty="0"/>
              <a:t>science and knowledge service</a:t>
            </a:r>
          </a:p>
          <a:p>
            <a:pPr>
              <a:lnSpc>
                <a:spcPct val="200000"/>
              </a:lnSpc>
            </a:pPr>
            <a:r>
              <a:rPr lang="en-US" sz="1600" b="0" kern="0" dirty="0"/>
              <a:t>Joint Research</a:t>
            </a:r>
            <a:r>
              <a:rPr lang="en-US" sz="1600" b="0" kern="0" baseline="0" dirty="0"/>
              <a:t> Centre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0"/>
          </p:nvPr>
        </p:nvSpPr>
        <p:spPr>
          <a:xfrm>
            <a:off x="4067946" y="4011910"/>
            <a:ext cx="4752547" cy="486054"/>
          </a:xfrm>
          <a:prstGeom prst="rect">
            <a:avLst/>
          </a:prstGeom>
        </p:spPr>
        <p:txBody>
          <a:bodyPr lIns="0" rIns="0" bIns="360000" anchor="b"/>
          <a:lstStyle>
            <a:lvl1pPr marL="0" indent="0" algn="r">
              <a:buClr>
                <a:srgbClr val="1E4494"/>
              </a:buClr>
              <a:buFont typeface="Arial" panose="020B0604020202020204" pitchFamily="34" charset="0"/>
              <a:buNone/>
              <a:defRPr sz="1600" b="1"/>
            </a:lvl1pPr>
            <a:lvl2pPr marL="228594" indent="-228594" algn="r">
              <a:buClr>
                <a:srgbClr val="1E4494"/>
              </a:buClr>
              <a:buFont typeface="Arial" panose="020B0604020202020204" pitchFamily="34" charset="0"/>
              <a:buChar char="•"/>
              <a:defRPr sz="1600"/>
            </a:lvl2pPr>
            <a:lvl3pPr marL="457189" indent="-228594" algn="r">
              <a:buClr>
                <a:srgbClr val="1E4494"/>
              </a:buClr>
              <a:buFont typeface="Arial" panose="020B0604020202020204" pitchFamily="34" charset="0"/>
              <a:buChar char="•"/>
              <a:defRPr/>
            </a:lvl3pPr>
            <a:lvl4pPr marL="685783" indent="-228594" algn="r">
              <a:buClr>
                <a:srgbClr val="1E4494"/>
              </a:buClr>
              <a:buFont typeface="Arial" panose="020B0604020202020204" pitchFamily="34" charset="0"/>
              <a:buChar char="•"/>
              <a:defRPr/>
            </a:lvl4pPr>
            <a:lvl5pPr marL="914378" indent="-228594" algn="r">
              <a:buClr>
                <a:srgbClr val="1E4494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1" name="Picture 10" descr="EC-JRC-logo_horizontal_EN_neg_transparent-background.png"/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1" y="4372030"/>
            <a:ext cx="246295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99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85040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707654"/>
            <a:ext cx="8229600" cy="3348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924" y="52510"/>
            <a:ext cx="1368152" cy="521018"/>
          </a:xfrm>
          <a:prstGeom prst="rect">
            <a:avLst/>
          </a:prstGeom>
        </p:spPr>
      </p:pic>
      <p:sp>
        <p:nvSpPr>
          <p:cNvPr id="8" name="Rechthoek 7"/>
          <p:cNvSpPr/>
          <p:nvPr userDrawn="1"/>
        </p:nvSpPr>
        <p:spPr>
          <a:xfrm>
            <a:off x="0" y="735546"/>
            <a:ext cx="9144000" cy="10801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5826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7" r:id="rId5"/>
    <p:sldLayoutId id="2147483659" r:id="rId6"/>
    <p:sldLayoutId id="2147483658" r:id="rId7"/>
    <p:sldLayoutId id="2147483660" r:id="rId8"/>
  </p:sldLayoutIdLst>
  <p:hf sldNum="0" hdr="0" ftr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/>
          <p:cNvSpPr txBox="1">
            <a:spLocks/>
          </p:cNvSpPr>
          <p:nvPr/>
        </p:nvSpPr>
        <p:spPr>
          <a:xfrm>
            <a:off x="395536" y="4803999"/>
            <a:ext cx="2133600" cy="273844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defPPr>
              <a:defRPr lang="en-GB"/>
            </a:defPPr>
            <a:lvl1pPr marL="0" indent="0" algn="r" rtl="0" fontAlgn="base">
              <a:spcBef>
                <a:spcPct val="0"/>
              </a:spcBef>
              <a:spcAft>
                <a:spcPct val="0"/>
              </a:spcAft>
              <a:buClr>
                <a:srgbClr val="33ACE3"/>
              </a:buClr>
              <a:buFont typeface="Arial"/>
              <a:buNone/>
              <a:defRPr sz="1200" kern="1200">
                <a:solidFill>
                  <a:srgbClr val="164194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F5494"/>
                </a:solidFill>
                <a:latin typeface="Verdan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F5494"/>
                </a:solidFill>
                <a:latin typeface="Verdan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F5494"/>
                </a:solidFill>
                <a:latin typeface="Verdan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F5494"/>
                </a:solidFill>
                <a:latin typeface="Verdan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rgbClr val="0F5494"/>
                </a:solidFill>
                <a:latin typeface="Verdan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rgbClr val="0F5494"/>
                </a:solidFill>
                <a:latin typeface="Verdan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rgbClr val="0F5494"/>
                </a:solidFill>
                <a:latin typeface="Verdan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rgbClr val="0F5494"/>
                </a:solidFill>
                <a:latin typeface="Verdana" pitchFamily="34" charset="0"/>
                <a:ea typeface="+mn-ea"/>
                <a:cs typeface="+mn-cs"/>
              </a:defRPr>
            </a:lvl9pPr>
          </a:lstStyle>
          <a:p>
            <a:pPr algn="l"/>
            <a:fld id="{416CF0FB-56F5-7340-B552-B5CF2D5EAED5}" type="slidenum">
              <a:rPr lang="en-US" sz="1200" smtClean="0">
                <a:solidFill>
                  <a:srgbClr val="7F7F7F"/>
                </a:solidFill>
              </a:rPr>
              <a:pPr algn="l"/>
              <a:t>‹nr.›</a:t>
            </a:fld>
            <a:endParaRPr lang="en-US" sz="1200" dirty="0">
              <a:solidFill>
                <a:srgbClr val="7F7F7F"/>
              </a:solidFill>
            </a:endParaRPr>
          </a:p>
        </p:txBody>
      </p:sp>
      <p:pic>
        <p:nvPicPr>
          <p:cNvPr id="4" name="Picture 3" descr="EC-JRC-logo_horizontal_EN_pos_transparent-background.p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1" y="4371951"/>
            <a:ext cx="2463229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9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xStyles>
    <p:titleStyle>
      <a:lvl1pPr marL="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F5494"/>
          </a:solidFill>
          <a:latin typeface="+mj-lt"/>
          <a:ea typeface="+mj-ea"/>
          <a:cs typeface="+mj-cs"/>
        </a:defRPr>
      </a:lvl1pPr>
      <a:lvl2pPr marL="358766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F5494"/>
          </a:solidFill>
          <a:latin typeface="Verdana" pitchFamily="34" charset="0"/>
        </a:defRPr>
      </a:lvl2pPr>
      <a:lvl3pPr marL="358766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F5494"/>
          </a:solidFill>
          <a:latin typeface="Verdana" pitchFamily="34" charset="0"/>
        </a:defRPr>
      </a:lvl3pPr>
      <a:lvl4pPr marL="358766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F5494"/>
          </a:solidFill>
          <a:latin typeface="Verdana" pitchFamily="34" charset="0"/>
        </a:defRPr>
      </a:lvl4pPr>
      <a:lvl5pPr marL="358766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F5494"/>
          </a:solidFill>
          <a:latin typeface="Verdana" pitchFamily="34" charset="0"/>
        </a:defRPr>
      </a:lvl5pPr>
      <a:lvl6pPr marL="815954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F5494"/>
          </a:solidFill>
          <a:latin typeface="Verdana" pitchFamily="34" charset="0"/>
        </a:defRPr>
      </a:lvl6pPr>
      <a:lvl7pPr marL="1273143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F5494"/>
          </a:solidFill>
          <a:latin typeface="Verdana" pitchFamily="34" charset="0"/>
        </a:defRPr>
      </a:lvl7pPr>
      <a:lvl8pPr marL="1730332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F5494"/>
          </a:solidFill>
          <a:latin typeface="Verdana" pitchFamily="34" charset="0"/>
        </a:defRPr>
      </a:lvl8pPr>
      <a:lvl9pPr marL="2187521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F5494"/>
          </a:solidFill>
          <a:latin typeface="Verdana" pitchFamily="34" charset="0"/>
        </a:defRPr>
      </a:lvl9pPr>
    </p:titleStyle>
    <p:bodyStyle>
      <a:lvl1pPr marL="342892" indent="-34289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400" i="1">
          <a:solidFill>
            <a:srgbClr val="0F5494"/>
          </a:solidFill>
          <a:latin typeface="+mn-lt"/>
          <a:ea typeface="+mn-ea"/>
          <a:cs typeface="+mn-cs"/>
        </a:defRPr>
      </a:lvl1pPr>
      <a:lvl2pPr marL="742931" indent="-285743" algn="l" rtl="0" eaLnBrk="1" fontAlgn="base" hangingPunct="1">
        <a:spcBef>
          <a:spcPct val="20000"/>
        </a:spcBef>
        <a:spcAft>
          <a:spcPct val="0"/>
        </a:spcAft>
        <a:buClr>
          <a:srgbClr val="009FBA"/>
        </a:buClr>
        <a:buChar char="•"/>
        <a:defRPr sz="2000" b="1">
          <a:solidFill>
            <a:srgbClr val="0F5494"/>
          </a:solidFill>
          <a:latin typeface="+mn-lt"/>
        </a:defRPr>
      </a:lvl2pPr>
      <a:lvl3pPr marL="1142972" indent="-228594" algn="l" rtl="0" eaLnBrk="1" fontAlgn="base" hangingPunct="1">
        <a:spcBef>
          <a:spcPct val="20000"/>
        </a:spcBef>
        <a:spcAft>
          <a:spcPct val="0"/>
        </a:spcAft>
        <a:defRPr sz="1400">
          <a:solidFill>
            <a:srgbClr val="0F5494"/>
          </a:solidFill>
          <a:latin typeface="+mn-lt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348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8915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//upload.wikimedia.org/wikipedia/commons/f/ff/Golf_field.svg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eonovum.github.io/NEN3610-Linkeddata/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hyperlink" Target="https://definities.geostandaarden.nl/def/nen3610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INSPIRE-MIF/2017.2" TargetMode="Externa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inspire.ec.europa.eu/portfolio/good-practice-library" TargetMode="Externa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JRC-city-presentation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9" cy="4474857"/>
          </a:xfrm>
          <a:prstGeom prst="rect">
            <a:avLst/>
          </a:prstGeom>
        </p:spPr>
      </p:pic>
      <p:sp>
        <p:nvSpPr>
          <p:cNvPr id="3" name="Rechthoek 2"/>
          <p:cNvSpPr/>
          <p:nvPr/>
        </p:nvSpPr>
        <p:spPr>
          <a:xfrm>
            <a:off x="2107986" y="1341953"/>
            <a:ext cx="6534244" cy="883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2572" b="1" dirty="0">
                <a:solidFill>
                  <a:srgbClr val="093B37"/>
                </a:solidFill>
                <a:latin typeface="Verdana"/>
                <a:ea typeface="Arial" charset="0"/>
                <a:cs typeface="Verdana"/>
              </a:rPr>
              <a:t>INSPIRE action on </a:t>
            </a:r>
            <a:br>
              <a:rPr lang="en-US" sz="2572" b="1" dirty="0">
                <a:solidFill>
                  <a:srgbClr val="093B37"/>
                </a:solidFill>
                <a:latin typeface="Verdana"/>
                <a:ea typeface="Arial" charset="0"/>
                <a:cs typeface="Verdana"/>
              </a:rPr>
            </a:br>
            <a:r>
              <a:rPr lang="en-US" sz="2572" b="1" dirty="0">
                <a:solidFill>
                  <a:srgbClr val="093B37"/>
                </a:solidFill>
                <a:latin typeface="Verdana"/>
                <a:ea typeface="Arial" charset="0"/>
                <a:cs typeface="Verdana"/>
              </a:rPr>
              <a:t>Alternative Encodings</a:t>
            </a:r>
            <a:endParaRPr lang="nl-NL" sz="2572" b="1" dirty="0">
              <a:solidFill>
                <a:srgbClr val="093B37"/>
              </a:solidFill>
              <a:latin typeface="Verdana"/>
              <a:ea typeface="Arial" charset="0"/>
              <a:cs typeface="Verdana"/>
            </a:endParaRPr>
          </a:p>
        </p:txBody>
      </p:sp>
      <p:sp>
        <p:nvSpPr>
          <p:cNvPr id="10" name="Rechthoek 14"/>
          <p:cNvSpPr/>
          <p:nvPr/>
        </p:nvSpPr>
        <p:spPr>
          <a:xfrm>
            <a:off x="176382" y="4488742"/>
            <a:ext cx="5278979" cy="63331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defTabSz="6858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nl-NL" sz="1858" dirty="0">
                <a:solidFill>
                  <a:srgbClr val="093B37"/>
                </a:solidFill>
                <a:latin typeface="Verdana"/>
                <a:ea typeface="Arial" charset="0"/>
                <a:cs typeface="Verdana"/>
              </a:rPr>
              <a:t>Joint Research Centre</a:t>
            </a:r>
          </a:p>
          <a:p>
            <a:pPr defTabSz="653293">
              <a:defRPr/>
            </a:pPr>
            <a:r>
              <a:rPr lang="nl-NL" sz="1286" dirty="0">
                <a:solidFill>
                  <a:srgbClr val="093B37"/>
                </a:solidFill>
                <a:latin typeface="Verdana"/>
                <a:ea typeface="Arial" charset="0"/>
                <a:cs typeface="Verdana"/>
              </a:rPr>
              <a:t>The European Commission’s science and knowledge service</a:t>
            </a:r>
          </a:p>
        </p:txBody>
      </p:sp>
      <p:pic>
        <p:nvPicPr>
          <p:cNvPr id="7" name="Picture 3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534884" y="1629109"/>
            <a:ext cx="292392" cy="286499"/>
          </a:xfrm>
          <a:prstGeom prst="rect">
            <a:avLst/>
          </a:prstGeom>
          <a:ln>
            <a:noFill/>
          </a:ln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ED9EE1EA-879C-47A8-B012-375F9BA09059}"/>
              </a:ext>
            </a:extLst>
          </p:cNvPr>
          <p:cNvSpPr/>
          <p:nvPr/>
        </p:nvSpPr>
        <p:spPr>
          <a:xfrm>
            <a:off x="3505689" y="2371695"/>
            <a:ext cx="37388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93B37"/>
                </a:solidFill>
                <a:latin typeface="Verdana"/>
                <a:ea typeface="Arial" charset="0"/>
                <a:cs typeface="Verdana"/>
              </a:rPr>
              <a:t>Brief introduction</a:t>
            </a:r>
            <a:endParaRPr lang="nl-NL" sz="2000" b="1" dirty="0">
              <a:solidFill>
                <a:srgbClr val="093B37"/>
              </a:solidFill>
              <a:latin typeface="Verdana"/>
              <a:ea typeface="Arial" charset="0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89355309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/>
          <p:cNvSpPr/>
          <p:nvPr/>
        </p:nvSpPr>
        <p:spPr>
          <a:xfrm>
            <a:off x="4453332" y="0"/>
            <a:ext cx="4675027" cy="5143500"/>
          </a:xfrm>
          <a:prstGeom prst="rect">
            <a:avLst/>
          </a:prstGeom>
          <a:gradFill>
            <a:gsLst>
              <a:gs pos="0">
                <a:schemeClr val="bg1"/>
              </a:gs>
              <a:gs pos="74000">
                <a:srgbClr val="FFFF99"/>
              </a:gs>
              <a:gs pos="100000">
                <a:srgbClr val="FFFF99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Rechthoek 1"/>
          <p:cNvSpPr/>
          <p:nvPr/>
        </p:nvSpPr>
        <p:spPr>
          <a:xfrm>
            <a:off x="0" y="0"/>
            <a:ext cx="4453332" cy="51435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23"/>
          <p:cNvSpPr txBox="1">
            <a:spLocks noChangeArrowheads="1"/>
          </p:cNvSpPr>
          <p:nvPr/>
        </p:nvSpPr>
        <p:spPr bwMode="auto">
          <a:xfrm>
            <a:off x="694835" y="1184160"/>
            <a:ext cx="3063659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Pyramid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of </a:t>
            </a:r>
            <a:r>
              <a:rPr kumimoji="0" lang="nl-NL" altLang="nl-NL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specialzation</a:t>
            </a:r>
            <a:endParaRPr lang="nl-NL" altLang="nl-NL" sz="14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Silos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nl-NL" altLang="nl-NL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extending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common </a:t>
            </a:r>
            <a:r>
              <a:rPr kumimoji="0" lang="nl-NL" altLang="nl-NL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rules</a:t>
            </a:r>
            <a:endParaRPr kumimoji="0" lang="nl-NL" altLang="nl-NL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Stack of </a:t>
            </a:r>
            <a:r>
              <a:rPr kumimoji="0" lang="nl-NL" altLang="nl-NL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profiles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nl-NL" altLang="nl-NL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nl-NL" altLang="nl-NL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extensions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hthoek 15"/>
          <p:cNvSpPr/>
          <p:nvPr/>
        </p:nvSpPr>
        <p:spPr>
          <a:xfrm>
            <a:off x="4489427" y="1170023"/>
            <a:ext cx="4572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nl-NL" sz="1600" b="1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Pyramid</a:t>
            </a:r>
            <a:r>
              <a:rPr lang="nl-NL" altLang="nl-NL" sz="16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of </a:t>
            </a:r>
            <a:r>
              <a:rPr lang="nl-NL" altLang="nl-NL" sz="1600" b="1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reuse</a:t>
            </a:r>
            <a:r>
              <a:rPr lang="nl-NL" altLang="nl-NL" sz="16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altLang="nl-NL" sz="1600" b="1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nl-NL" altLang="nl-NL" sz="16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altLang="nl-NL" sz="1600" b="1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reference</a:t>
            </a:r>
            <a:endParaRPr lang="nl-NL" altLang="nl-NL" sz="14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40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reuse</a:t>
            </a:r>
            <a:r>
              <a:rPr lang="nl-NL" sz="1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40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nl-NL" sz="1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40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references</a:t>
            </a:r>
            <a:r>
              <a:rPr lang="nl-NL" sz="1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of </a:t>
            </a:r>
            <a:r>
              <a:rPr lang="nl-NL" sz="140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ontologies</a:t>
            </a:r>
            <a:endParaRPr lang="nl-NL" sz="14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kstvak 16"/>
          <p:cNvSpPr txBox="1"/>
          <p:nvPr/>
        </p:nvSpPr>
        <p:spPr>
          <a:xfrm>
            <a:off x="4918184" y="4220170"/>
            <a:ext cx="37453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b="1" dirty="0"/>
              <a:t>The </a:t>
            </a:r>
            <a:r>
              <a:rPr lang="nl-NL" sz="1600" b="1" dirty="0" err="1"/>
              <a:t>Universe</a:t>
            </a:r>
            <a:r>
              <a:rPr lang="nl-NL" sz="1600" b="1" dirty="0"/>
              <a:t> is </a:t>
            </a:r>
            <a:r>
              <a:rPr lang="nl-NL" sz="1600" b="1" dirty="0" err="1"/>
              <a:t>the</a:t>
            </a:r>
            <a:r>
              <a:rPr lang="nl-NL" sz="1600" b="1" dirty="0"/>
              <a:t> </a:t>
            </a:r>
            <a:r>
              <a:rPr lang="nl-NL" sz="1600" b="1" dirty="0" err="1"/>
              <a:t>Universe</a:t>
            </a:r>
            <a:r>
              <a:rPr lang="nl-NL" sz="1600" b="1" dirty="0"/>
              <a:t> of discourse</a:t>
            </a:r>
          </a:p>
          <a:p>
            <a:endParaRPr lang="nl-NL" sz="1600" b="1" dirty="0"/>
          </a:p>
          <a:p>
            <a:r>
              <a:rPr lang="nl-NL" sz="1600" b="1" dirty="0" err="1"/>
              <a:t>Anybody</a:t>
            </a:r>
            <a:r>
              <a:rPr lang="nl-NL" sz="1600" b="1" dirty="0"/>
              <a:t> </a:t>
            </a:r>
            <a:r>
              <a:rPr lang="nl-NL" sz="1600" b="1" dirty="0" err="1"/>
              <a:t>can</a:t>
            </a:r>
            <a:r>
              <a:rPr lang="nl-NL" sz="1600" b="1" dirty="0"/>
              <a:t> say </a:t>
            </a:r>
            <a:r>
              <a:rPr lang="nl-NL" sz="1600" b="1" dirty="0" err="1"/>
              <a:t>anything</a:t>
            </a:r>
            <a:r>
              <a:rPr lang="nl-NL" sz="1600" b="1" dirty="0"/>
              <a:t> </a:t>
            </a:r>
            <a:r>
              <a:rPr lang="nl-NL" sz="1600" b="1" dirty="0" err="1"/>
              <a:t>about</a:t>
            </a:r>
            <a:r>
              <a:rPr lang="nl-NL" sz="1600" b="1" dirty="0"/>
              <a:t> </a:t>
            </a:r>
            <a:r>
              <a:rPr lang="nl-NL" sz="1600" b="1" dirty="0" err="1"/>
              <a:t>anything</a:t>
            </a:r>
            <a:endParaRPr lang="nl-NL" sz="1600" b="1" dirty="0"/>
          </a:p>
        </p:txBody>
      </p:sp>
      <p:sp>
        <p:nvSpPr>
          <p:cNvPr id="18" name="Tekstvak 17"/>
          <p:cNvSpPr txBox="1"/>
          <p:nvPr/>
        </p:nvSpPr>
        <p:spPr>
          <a:xfrm>
            <a:off x="136104" y="4220170"/>
            <a:ext cx="41495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b="1" dirty="0" err="1"/>
              <a:t>Use</a:t>
            </a:r>
            <a:r>
              <a:rPr lang="nl-NL" sz="1600" b="1" dirty="0"/>
              <a:t> case </a:t>
            </a:r>
            <a:r>
              <a:rPr lang="nl-NL" sz="1600" b="1" dirty="0" err="1"/>
              <a:t>defines</a:t>
            </a:r>
            <a:r>
              <a:rPr lang="nl-NL" sz="1600" b="1" dirty="0"/>
              <a:t> </a:t>
            </a:r>
            <a:r>
              <a:rPr lang="nl-NL" sz="1600" b="1" dirty="0" err="1"/>
              <a:t>universe</a:t>
            </a:r>
            <a:r>
              <a:rPr lang="nl-NL" sz="1600" b="1" dirty="0"/>
              <a:t> of discourse</a:t>
            </a:r>
          </a:p>
          <a:p>
            <a:endParaRPr lang="nl-NL" sz="1600" b="1" dirty="0"/>
          </a:p>
          <a:p>
            <a:r>
              <a:rPr lang="nl-NL" sz="1600" b="1" dirty="0"/>
              <a:t>Domain </a:t>
            </a:r>
            <a:r>
              <a:rPr lang="nl-NL" sz="1600" b="1" dirty="0" err="1"/>
              <a:t>defines</a:t>
            </a:r>
            <a:r>
              <a:rPr lang="nl-NL" sz="1600" b="1" dirty="0"/>
              <a:t> </a:t>
            </a:r>
            <a:r>
              <a:rPr lang="nl-NL" sz="1600" b="1" dirty="0" err="1"/>
              <a:t>vocabulary</a:t>
            </a:r>
            <a:r>
              <a:rPr lang="nl-NL" sz="1600" b="1" dirty="0"/>
              <a:t> – domain standard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39552" y="383447"/>
            <a:ext cx="3024336" cy="857250"/>
          </a:xfrm>
        </p:spPr>
        <p:txBody>
          <a:bodyPr>
            <a:normAutofit fontScale="90000"/>
          </a:bodyPr>
          <a:lstStyle/>
          <a:p>
            <a:r>
              <a:rPr lang="nl-NL" dirty="0"/>
              <a:t>UML-OO </a:t>
            </a:r>
            <a:r>
              <a:rPr lang="nl-NL" dirty="0" err="1"/>
              <a:t>GeoBaseModel</a:t>
            </a:r>
            <a:r>
              <a:rPr lang="nl-NL" dirty="0"/>
              <a:t> </a:t>
            </a:r>
            <a:r>
              <a:rPr lang="nl-NL" sz="1600" dirty="0"/>
              <a:t>(NEN 3610)</a:t>
            </a: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5236814" y="202185"/>
            <a:ext cx="2664296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nl-NL" dirty="0" err="1"/>
              <a:t>Linked</a:t>
            </a:r>
            <a:r>
              <a:rPr lang="nl-NL" dirty="0"/>
              <a:t> data</a:t>
            </a:r>
          </a:p>
        </p:txBody>
      </p:sp>
      <p:grpSp>
        <p:nvGrpSpPr>
          <p:cNvPr id="12" name="Groep 24">
            <a:extLst>
              <a:ext uri="{FF2B5EF4-FFF2-40B4-BE49-F238E27FC236}">
                <a16:creationId xmlns:a16="http://schemas.microsoft.com/office/drawing/2014/main" id="{E6B6B266-84A6-4119-9B27-0608FC3F4A28}"/>
              </a:ext>
            </a:extLst>
          </p:cNvPr>
          <p:cNvGrpSpPr>
            <a:grpSpLocks/>
          </p:cNvGrpSpPr>
          <p:nvPr/>
        </p:nvGrpSpPr>
        <p:grpSpPr bwMode="auto">
          <a:xfrm>
            <a:off x="4944251" y="2416844"/>
            <a:ext cx="3639473" cy="1686905"/>
            <a:chOff x="406493" y="2409219"/>
            <a:chExt cx="8327061" cy="3702116"/>
          </a:xfrm>
        </p:grpSpPr>
        <p:grpSp>
          <p:nvGrpSpPr>
            <p:cNvPr id="13" name="Groep 25">
              <a:extLst>
                <a:ext uri="{FF2B5EF4-FFF2-40B4-BE49-F238E27FC236}">
                  <a16:creationId xmlns:a16="http://schemas.microsoft.com/office/drawing/2014/main" id="{0FFB5A25-52CE-4454-A848-5FAFE29AE4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35669" y="2409219"/>
              <a:ext cx="5176377" cy="3702116"/>
              <a:chOff x="1535669" y="2846243"/>
              <a:chExt cx="5176377" cy="3265091"/>
            </a:xfrm>
          </p:grpSpPr>
          <p:sp>
            <p:nvSpPr>
              <p:cNvPr id="27" name="Isosceles Triangle 3">
                <a:extLst>
                  <a:ext uri="{FF2B5EF4-FFF2-40B4-BE49-F238E27FC236}">
                    <a16:creationId xmlns:a16="http://schemas.microsoft.com/office/drawing/2014/main" id="{F39E0D47-DC17-42AD-B4ED-04B36BE65E62}"/>
                  </a:ext>
                </a:extLst>
              </p:cNvPr>
              <p:cNvSpPr/>
              <p:nvPr/>
            </p:nvSpPr>
            <p:spPr>
              <a:xfrm>
                <a:off x="3235960" y="2845068"/>
                <a:ext cx="1801560" cy="1170693"/>
              </a:xfrm>
              <a:prstGeom prst="triangle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nl-NL" sz="800" kern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8" name="Trapezoid 5">
                <a:extLst>
                  <a:ext uri="{FF2B5EF4-FFF2-40B4-BE49-F238E27FC236}">
                    <a16:creationId xmlns:a16="http://schemas.microsoft.com/office/drawing/2014/main" id="{69F31127-2353-47AC-BB6B-61E28AFD6F95}"/>
                  </a:ext>
                </a:extLst>
              </p:cNvPr>
              <p:cNvSpPr/>
              <p:nvPr/>
            </p:nvSpPr>
            <p:spPr>
              <a:xfrm>
                <a:off x="2821892" y="4077215"/>
                <a:ext cx="2629696" cy="491630"/>
              </a:xfrm>
              <a:custGeom>
                <a:avLst/>
                <a:gdLst>
                  <a:gd name="connsiteX0" fmla="*/ 0 w 1645270"/>
                  <a:gd name="connsiteY0" fmla="*/ 357531 h 357531"/>
                  <a:gd name="connsiteX1" fmla="*/ 297330 w 1645270"/>
                  <a:gd name="connsiteY1" fmla="*/ 0 h 357531"/>
                  <a:gd name="connsiteX2" fmla="*/ 1347940 w 1645270"/>
                  <a:gd name="connsiteY2" fmla="*/ 0 h 357531"/>
                  <a:gd name="connsiteX3" fmla="*/ 1645270 w 1645270"/>
                  <a:gd name="connsiteY3" fmla="*/ 357531 h 357531"/>
                  <a:gd name="connsiteX4" fmla="*/ 0 w 1645270"/>
                  <a:gd name="connsiteY4" fmla="*/ 357531 h 357531"/>
                  <a:gd name="connsiteX0" fmla="*/ 0 w 1645270"/>
                  <a:gd name="connsiteY0" fmla="*/ 357531 h 357531"/>
                  <a:gd name="connsiteX1" fmla="*/ 241232 w 1645270"/>
                  <a:gd name="connsiteY1" fmla="*/ 0 h 357531"/>
                  <a:gd name="connsiteX2" fmla="*/ 1347940 w 1645270"/>
                  <a:gd name="connsiteY2" fmla="*/ 0 h 357531"/>
                  <a:gd name="connsiteX3" fmla="*/ 1645270 w 1645270"/>
                  <a:gd name="connsiteY3" fmla="*/ 357531 h 357531"/>
                  <a:gd name="connsiteX4" fmla="*/ 0 w 1645270"/>
                  <a:gd name="connsiteY4" fmla="*/ 357531 h 357531"/>
                  <a:gd name="connsiteX0" fmla="*/ 0 w 1645270"/>
                  <a:gd name="connsiteY0" fmla="*/ 357531 h 357531"/>
                  <a:gd name="connsiteX1" fmla="*/ 241232 w 1645270"/>
                  <a:gd name="connsiteY1" fmla="*/ 0 h 357531"/>
                  <a:gd name="connsiteX2" fmla="*/ 1392819 w 1645270"/>
                  <a:gd name="connsiteY2" fmla="*/ 11220 h 357531"/>
                  <a:gd name="connsiteX3" fmla="*/ 1645270 w 1645270"/>
                  <a:gd name="connsiteY3" fmla="*/ 357531 h 357531"/>
                  <a:gd name="connsiteX4" fmla="*/ 0 w 1645270"/>
                  <a:gd name="connsiteY4" fmla="*/ 357531 h 357531"/>
                  <a:gd name="connsiteX0" fmla="*/ 0 w 1645270"/>
                  <a:gd name="connsiteY0" fmla="*/ 357531 h 357531"/>
                  <a:gd name="connsiteX1" fmla="*/ 241232 w 1645270"/>
                  <a:gd name="connsiteY1" fmla="*/ 0 h 357531"/>
                  <a:gd name="connsiteX2" fmla="*/ 1409648 w 1645270"/>
                  <a:gd name="connsiteY2" fmla="*/ 5610 h 357531"/>
                  <a:gd name="connsiteX3" fmla="*/ 1645270 w 1645270"/>
                  <a:gd name="connsiteY3" fmla="*/ 357531 h 357531"/>
                  <a:gd name="connsiteX4" fmla="*/ 0 w 1645270"/>
                  <a:gd name="connsiteY4" fmla="*/ 357531 h 357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5270" h="357531">
                    <a:moveTo>
                      <a:pt x="0" y="357531"/>
                    </a:moveTo>
                    <a:lnTo>
                      <a:pt x="241232" y="0"/>
                    </a:lnTo>
                    <a:lnTo>
                      <a:pt x="1409648" y="5610"/>
                    </a:lnTo>
                    <a:lnTo>
                      <a:pt x="1645270" y="357531"/>
                    </a:lnTo>
                    <a:lnTo>
                      <a:pt x="0" y="357531"/>
                    </a:lnTo>
                    <a:close/>
                  </a:path>
                </a:pathLst>
              </a:custGeom>
              <a:solidFill>
                <a:srgbClr val="F79646"/>
              </a:solidFill>
              <a:ln w="25400" cap="flat" cmpd="sng" algn="ctr">
                <a:solidFill>
                  <a:srgbClr val="F79646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nl-NL" sz="800" kern="0" dirty="0" err="1">
                    <a:solidFill>
                      <a:prstClr val="white"/>
                    </a:solidFill>
                    <a:latin typeface="Calibri"/>
                  </a:rPr>
                  <a:t>Functional</a:t>
                </a:r>
                <a:r>
                  <a:rPr lang="nl-NL" sz="800" kern="0" dirty="0">
                    <a:solidFill>
                      <a:prstClr val="white"/>
                    </a:solidFill>
                    <a:latin typeface="Calibri"/>
                  </a:rPr>
                  <a:t> </a:t>
                </a:r>
                <a:r>
                  <a:rPr lang="nl-NL" sz="800" kern="0" dirty="0" err="1">
                    <a:solidFill>
                      <a:prstClr val="white"/>
                    </a:solidFill>
                    <a:latin typeface="Calibri"/>
                  </a:rPr>
                  <a:t>layer</a:t>
                </a:r>
                <a:endParaRPr lang="nl-NL" sz="800" kern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9" name="Trapezoid 7">
                <a:extLst>
                  <a:ext uri="{FF2B5EF4-FFF2-40B4-BE49-F238E27FC236}">
                    <a16:creationId xmlns:a16="http://schemas.microsoft.com/office/drawing/2014/main" id="{B5455507-7F28-45D2-B424-2FF2DA3AB786}"/>
                  </a:ext>
                </a:extLst>
              </p:cNvPr>
              <p:cNvSpPr/>
              <p:nvPr/>
            </p:nvSpPr>
            <p:spPr>
              <a:xfrm>
                <a:off x="2290899" y="4619216"/>
                <a:ext cx="3665822" cy="583783"/>
              </a:xfrm>
              <a:custGeom>
                <a:avLst/>
                <a:gdLst>
                  <a:gd name="connsiteX0" fmla="*/ 0 w 2292643"/>
                  <a:gd name="connsiteY0" fmla="*/ 418670 h 418670"/>
                  <a:gd name="connsiteX1" fmla="*/ 348174 w 2292643"/>
                  <a:gd name="connsiteY1" fmla="*/ 0 h 418670"/>
                  <a:gd name="connsiteX2" fmla="*/ 1944469 w 2292643"/>
                  <a:gd name="connsiteY2" fmla="*/ 0 h 418670"/>
                  <a:gd name="connsiteX3" fmla="*/ 2292643 w 2292643"/>
                  <a:gd name="connsiteY3" fmla="*/ 418670 h 418670"/>
                  <a:gd name="connsiteX4" fmla="*/ 0 w 2292643"/>
                  <a:gd name="connsiteY4" fmla="*/ 418670 h 418670"/>
                  <a:gd name="connsiteX0" fmla="*/ 0 w 2292643"/>
                  <a:gd name="connsiteY0" fmla="*/ 424280 h 424280"/>
                  <a:gd name="connsiteX1" fmla="*/ 297686 w 2292643"/>
                  <a:gd name="connsiteY1" fmla="*/ 0 h 424280"/>
                  <a:gd name="connsiteX2" fmla="*/ 1944469 w 2292643"/>
                  <a:gd name="connsiteY2" fmla="*/ 5610 h 424280"/>
                  <a:gd name="connsiteX3" fmla="*/ 2292643 w 2292643"/>
                  <a:gd name="connsiteY3" fmla="*/ 424280 h 424280"/>
                  <a:gd name="connsiteX4" fmla="*/ 0 w 2292643"/>
                  <a:gd name="connsiteY4" fmla="*/ 424280 h 424280"/>
                  <a:gd name="connsiteX0" fmla="*/ 0 w 2292643"/>
                  <a:gd name="connsiteY0" fmla="*/ 424280 h 424280"/>
                  <a:gd name="connsiteX1" fmla="*/ 297686 w 2292643"/>
                  <a:gd name="connsiteY1" fmla="*/ 0 h 424280"/>
                  <a:gd name="connsiteX2" fmla="*/ 1989347 w 2292643"/>
                  <a:gd name="connsiteY2" fmla="*/ 5610 h 424280"/>
                  <a:gd name="connsiteX3" fmla="*/ 2292643 w 2292643"/>
                  <a:gd name="connsiteY3" fmla="*/ 424280 h 424280"/>
                  <a:gd name="connsiteX4" fmla="*/ 0 w 2292643"/>
                  <a:gd name="connsiteY4" fmla="*/ 424280 h 424280"/>
                  <a:gd name="connsiteX0" fmla="*/ 0 w 2292643"/>
                  <a:gd name="connsiteY0" fmla="*/ 424280 h 424280"/>
                  <a:gd name="connsiteX1" fmla="*/ 297686 w 2292643"/>
                  <a:gd name="connsiteY1" fmla="*/ 0 h 424280"/>
                  <a:gd name="connsiteX2" fmla="*/ 2000566 w 2292643"/>
                  <a:gd name="connsiteY2" fmla="*/ 5610 h 424280"/>
                  <a:gd name="connsiteX3" fmla="*/ 2292643 w 2292643"/>
                  <a:gd name="connsiteY3" fmla="*/ 424280 h 424280"/>
                  <a:gd name="connsiteX4" fmla="*/ 0 w 2292643"/>
                  <a:gd name="connsiteY4" fmla="*/ 424280 h 42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92643" h="424280">
                    <a:moveTo>
                      <a:pt x="0" y="424280"/>
                    </a:moveTo>
                    <a:lnTo>
                      <a:pt x="297686" y="0"/>
                    </a:lnTo>
                    <a:lnTo>
                      <a:pt x="2000566" y="5610"/>
                    </a:lnTo>
                    <a:lnTo>
                      <a:pt x="2292643" y="424280"/>
                    </a:lnTo>
                    <a:lnTo>
                      <a:pt x="0" y="424280"/>
                    </a:lnTo>
                    <a:close/>
                  </a:path>
                </a:pathLst>
              </a:custGeom>
              <a:gradFill flip="none" rotWithShape="1">
                <a:gsLst>
                  <a:gs pos="14000">
                    <a:srgbClr val="F9FCFD"/>
                  </a:gs>
                  <a:gs pos="1000">
                    <a:srgbClr val="0070C0"/>
                  </a:gs>
                  <a:gs pos="48637">
                    <a:srgbClr val="92D050"/>
                  </a:gs>
                  <a:gs pos="26000">
                    <a:schemeClr val="accent1">
                      <a:lumMod val="90000"/>
                    </a:schemeClr>
                  </a:gs>
                  <a:gs pos="75000">
                    <a:srgbClr val="FFC000"/>
                  </a:gs>
                  <a:gs pos="100000">
                    <a:srgbClr val="FF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25400" cap="flat" cmpd="sng" algn="ctr">
                <a:solidFill>
                  <a:srgbClr val="4BACC6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nl-NL" sz="800" kern="0" dirty="0" err="1">
                    <a:solidFill>
                      <a:prstClr val="white"/>
                    </a:solidFill>
                    <a:latin typeface="Calibri"/>
                  </a:rPr>
                  <a:t>Centralized</a:t>
                </a:r>
                <a:r>
                  <a:rPr lang="nl-NL" sz="800" kern="0" dirty="0">
                    <a:solidFill>
                      <a:prstClr val="white"/>
                    </a:solidFill>
                    <a:latin typeface="Calibri"/>
                  </a:rPr>
                  <a:t> </a:t>
                </a:r>
                <a:r>
                  <a:rPr lang="nl-NL" sz="800" kern="0" dirty="0" err="1">
                    <a:solidFill>
                      <a:prstClr val="white"/>
                    </a:solidFill>
                    <a:latin typeface="Calibri"/>
                  </a:rPr>
                  <a:t>vocabulary</a:t>
                </a:r>
                <a:endParaRPr lang="nl-NL" sz="800" kern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0" name="Trapezoid 9">
                <a:extLst>
                  <a:ext uri="{FF2B5EF4-FFF2-40B4-BE49-F238E27FC236}">
                    <a16:creationId xmlns:a16="http://schemas.microsoft.com/office/drawing/2014/main" id="{EDC067D1-5268-430E-B7F3-A73BD8C5D319}"/>
                  </a:ext>
                </a:extLst>
              </p:cNvPr>
              <p:cNvSpPr/>
              <p:nvPr/>
            </p:nvSpPr>
            <p:spPr>
              <a:xfrm>
                <a:off x="1536101" y="5260201"/>
                <a:ext cx="5175851" cy="851133"/>
              </a:xfrm>
              <a:custGeom>
                <a:avLst/>
                <a:gdLst>
                  <a:gd name="connsiteX0" fmla="*/ 0 w 3254189"/>
                  <a:gd name="connsiteY0" fmla="*/ 607824 h 607824"/>
                  <a:gd name="connsiteX1" fmla="*/ 505479 w 3254189"/>
                  <a:gd name="connsiteY1" fmla="*/ 0 h 607824"/>
                  <a:gd name="connsiteX2" fmla="*/ 2748710 w 3254189"/>
                  <a:gd name="connsiteY2" fmla="*/ 0 h 607824"/>
                  <a:gd name="connsiteX3" fmla="*/ 3254189 w 3254189"/>
                  <a:gd name="connsiteY3" fmla="*/ 607824 h 607824"/>
                  <a:gd name="connsiteX4" fmla="*/ 0 w 3254189"/>
                  <a:gd name="connsiteY4" fmla="*/ 607824 h 607824"/>
                  <a:gd name="connsiteX0" fmla="*/ 0 w 3254189"/>
                  <a:gd name="connsiteY0" fmla="*/ 619044 h 619044"/>
                  <a:gd name="connsiteX1" fmla="*/ 477430 w 3254189"/>
                  <a:gd name="connsiteY1" fmla="*/ 0 h 619044"/>
                  <a:gd name="connsiteX2" fmla="*/ 2748710 w 3254189"/>
                  <a:gd name="connsiteY2" fmla="*/ 11220 h 619044"/>
                  <a:gd name="connsiteX3" fmla="*/ 3254189 w 3254189"/>
                  <a:gd name="connsiteY3" fmla="*/ 619044 h 619044"/>
                  <a:gd name="connsiteX4" fmla="*/ 0 w 3254189"/>
                  <a:gd name="connsiteY4" fmla="*/ 619044 h 619044"/>
                  <a:gd name="connsiteX0" fmla="*/ 0 w 3254189"/>
                  <a:gd name="connsiteY0" fmla="*/ 619044 h 619044"/>
                  <a:gd name="connsiteX1" fmla="*/ 449381 w 3254189"/>
                  <a:gd name="connsiteY1" fmla="*/ 0 h 619044"/>
                  <a:gd name="connsiteX2" fmla="*/ 2748710 w 3254189"/>
                  <a:gd name="connsiteY2" fmla="*/ 11220 h 619044"/>
                  <a:gd name="connsiteX3" fmla="*/ 3254189 w 3254189"/>
                  <a:gd name="connsiteY3" fmla="*/ 619044 h 619044"/>
                  <a:gd name="connsiteX4" fmla="*/ 0 w 3254189"/>
                  <a:gd name="connsiteY4" fmla="*/ 619044 h 619044"/>
                  <a:gd name="connsiteX0" fmla="*/ 0 w 3254189"/>
                  <a:gd name="connsiteY0" fmla="*/ 619044 h 619044"/>
                  <a:gd name="connsiteX1" fmla="*/ 449381 w 3254189"/>
                  <a:gd name="connsiteY1" fmla="*/ 0 h 619044"/>
                  <a:gd name="connsiteX2" fmla="*/ 2754320 w 3254189"/>
                  <a:gd name="connsiteY2" fmla="*/ 11220 h 619044"/>
                  <a:gd name="connsiteX3" fmla="*/ 3254189 w 3254189"/>
                  <a:gd name="connsiteY3" fmla="*/ 619044 h 619044"/>
                  <a:gd name="connsiteX4" fmla="*/ 0 w 3254189"/>
                  <a:gd name="connsiteY4" fmla="*/ 619044 h 619044"/>
                  <a:gd name="connsiteX0" fmla="*/ 0 w 3254189"/>
                  <a:gd name="connsiteY0" fmla="*/ 619044 h 619044"/>
                  <a:gd name="connsiteX1" fmla="*/ 449381 w 3254189"/>
                  <a:gd name="connsiteY1" fmla="*/ 0 h 619044"/>
                  <a:gd name="connsiteX2" fmla="*/ 2782369 w 3254189"/>
                  <a:gd name="connsiteY2" fmla="*/ 11220 h 619044"/>
                  <a:gd name="connsiteX3" fmla="*/ 3254189 w 3254189"/>
                  <a:gd name="connsiteY3" fmla="*/ 619044 h 619044"/>
                  <a:gd name="connsiteX4" fmla="*/ 0 w 3254189"/>
                  <a:gd name="connsiteY4" fmla="*/ 619044 h 619044"/>
                  <a:gd name="connsiteX0" fmla="*/ 0 w 3254189"/>
                  <a:gd name="connsiteY0" fmla="*/ 619044 h 619044"/>
                  <a:gd name="connsiteX1" fmla="*/ 449381 w 3254189"/>
                  <a:gd name="connsiteY1" fmla="*/ 0 h 619044"/>
                  <a:gd name="connsiteX2" fmla="*/ 2787979 w 3254189"/>
                  <a:gd name="connsiteY2" fmla="*/ 5610 h 619044"/>
                  <a:gd name="connsiteX3" fmla="*/ 3254189 w 3254189"/>
                  <a:gd name="connsiteY3" fmla="*/ 619044 h 619044"/>
                  <a:gd name="connsiteX4" fmla="*/ 0 w 3254189"/>
                  <a:gd name="connsiteY4" fmla="*/ 619044 h 619044"/>
                  <a:gd name="connsiteX0" fmla="*/ 0 w 3237360"/>
                  <a:gd name="connsiteY0" fmla="*/ 619044 h 619044"/>
                  <a:gd name="connsiteX1" fmla="*/ 449381 w 3237360"/>
                  <a:gd name="connsiteY1" fmla="*/ 0 h 619044"/>
                  <a:gd name="connsiteX2" fmla="*/ 2787979 w 3237360"/>
                  <a:gd name="connsiteY2" fmla="*/ 5610 h 619044"/>
                  <a:gd name="connsiteX3" fmla="*/ 3237360 w 3237360"/>
                  <a:gd name="connsiteY3" fmla="*/ 619044 h 619044"/>
                  <a:gd name="connsiteX4" fmla="*/ 0 w 3237360"/>
                  <a:gd name="connsiteY4" fmla="*/ 619044 h 619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37360" h="619044">
                    <a:moveTo>
                      <a:pt x="0" y="619044"/>
                    </a:moveTo>
                    <a:lnTo>
                      <a:pt x="449381" y="0"/>
                    </a:lnTo>
                    <a:lnTo>
                      <a:pt x="2787979" y="5610"/>
                    </a:lnTo>
                    <a:lnTo>
                      <a:pt x="3237360" y="619044"/>
                    </a:lnTo>
                    <a:lnTo>
                      <a:pt x="0" y="619044"/>
                    </a:lnTo>
                    <a:close/>
                  </a:path>
                </a:pathLst>
              </a:custGeom>
              <a:solidFill>
                <a:srgbClr val="9BBB59"/>
              </a:solidFill>
              <a:ln w="25400" cap="flat" cmpd="sng" algn="ctr">
                <a:solidFill>
                  <a:srgbClr val="9BBB59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nl-NL" sz="800" kern="0" dirty="0">
                    <a:solidFill>
                      <a:prstClr val="white"/>
                    </a:solidFill>
                    <a:latin typeface="Calibri"/>
                  </a:rPr>
                  <a:t>Domain  </a:t>
                </a:r>
                <a:r>
                  <a:rPr lang="nl-NL" sz="800" kern="0" dirty="0" err="1">
                    <a:solidFill>
                      <a:prstClr val="white"/>
                    </a:solidFill>
                    <a:latin typeface="Calibri"/>
                  </a:rPr>
                  <a:t>specifications</a:t>
                </a:r>
                <a:endParaRPr lang="nl-NL" sz="800" kern="0" dirty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4" name="Tekstvak 26">
              <a:extLst>
                <a:ext uri="{FF2B5EF4-FFF2-40B4-BE49-F238E27FC236}">
                  <a16:creationId xmlns:a16="http://schemas.microsoft.com/office/drawing/2014/main" id="{9146E4B9-C788-4CF6-ACC1-57E05480B8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6493" y="3769726"/>
              <a:ext cx="2326023" cy="742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nl-NL" altLang="nl-NL" sz="800" dirty="0" err="1"/>
                <a:t>Generic</a:t>
              </a:r>
              <a:r>
                <a:rPr lang="nl-NL" altLang="nl-NL" sz="800" dirty="0"/>
                <a:t> </a:t>
              </a:r>
              <a:r>
                <a:rPr lang="nl-NL" altLang="nl-NL" sz="800" dirty="0" err="1"/>
                <a:t>functional</a:t>
              </a:r>
              <a:endParaRPr lang="nl-NL" altLang="nl-NL" sz="800" dirty="0"/>
            </a:p>
            <a:p>
              <a:pPr eaLnBrk="1" hangingPunct="1"/>
              <a:r>
                <a:rPr lang="nl-NL" altLang="nl-NL" sz="800" dirty="0" err="1"/>
                <a:t>ontologies</a:t>
              </a:r>
              <a:endParaRPr lang="nl-NL" altLang="nl-NL" sz="800" dirty="0"/>
            </a:p>
          </p:txBody>
        </p:sp>
        <p:sp>
          <p:nvSpPr>
            <p:cNvPr id="15" name="Tekstvak 27">
              <a:extLst>
                <a:ext uri="{FF2B5EF4-FFF2-40B4-BE49-F238E27FC236}">
                  <a16:creationId xmlns:a16="http://schemas.microsoft.com/office/drawing/2014/main" id="{D14845F5-E9EE-4F14-A9E5-1E2B5D110F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137" y="4568833"/>
              <a:ext cx="1695187" cy="4728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nl-NL" altLang="nl-NL" sz="800" dirty="0" err="1"/>
                <a:t>All</a:t>
              </a:r>
              <a:r>
                <a:rPr lang="nl-NL" altLang="nl-NL" sz="800" dirty="0"/>
                <a:t> </a:t>
              </a:r>
              <a:r>
                <a:rPr lang="nl-NL" altLang="nl-NL" sz="800" dirty="0" err="1"/>
                <a:t>concepts</a:t>
              </a:r>
              <a:endParaRPr lang="nl-NL" altLang="nl-NL" sz="800" dirty="0"/>
            </a:p>
          </p:txBody>
        </p:sp>
        <p:sp>
          <p:nvSpPr>
            <p:cNvPr id="19" name="Tekstvak 28">
              <a:extLst>
                <a:ext uri="{FF2B5EF4-FFF2-40B4-BE49-F238E27FC236}">
                  <a16:creationId xmlns:a16="http://schemas.microsoft.com/office/drawing/2014/main" id="{2F35638E-A168-4E80-B05B-C464AE4C07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469" y="5224423"/>
              <a:ext cx="2234330" cy="4728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nl-NL" altLang="nl-NL" sz="800" i="1" dirty="0"/>
                <a:t>domain-ontologie</a:t>
              </a:r>
              <a:endParaRPr lang="nl-NL" altLang="nl-NL" sz="800" dirty="0"/>
            </a:p>
          </p:txBody>
        </p:sp>
        <p:sp>
          <p:nvSpPr>
            <p:cNvPr id="20" name="Tekstvak 29">
              <a:extLst>
                <a:ext uri="{FF2B5EF4-FFF2-40B4-BE49-F238E27FC236}">
                  <a16:creationId xmlns:a16="http://schemas.microsoft.com/office/drawing/2014/main" id="{C9F5CFAC-0181-40EA-B36B-0CAE48BD16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236" y="2849506"/>
              <a:ext cx="1500802" cy="742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nl-NL" altLang="nl-NL" sz="800" dirty="0" err="1"/>
                <a:t>Generic</a:t>
              </a:r>
              <a:endParaRPr lang="nl-NL" altLang="nl-NL" sz="800" dirty="0"/>
            </a:p>
            <a:p>
              <a:pPr eaLnBrk="1" hangingPunct="1"/>
              <a:r>
                <a:rPr lang="nl-NL" altLang="nl-NL" sz="800" dirty="0" err="1"/>
                <a:t>ontologies</a:t>
              </a:r>
              <a:endParaRPr lang="nl-NL" altLang="nl-NL" sz="800" dirty="0"/>
            </a:p>
          </p:txBody>
        </p:sp>
        <p:sp>
          <p:nvSpPr>
            <p:cNvPr id="21" name="Tekstvak 30">
              <a:extLst>
                <a:ext uri="{FF2B5EF4-FFF2-40B4-BE49-F238E27FC236}">
                  <a16:creationId xmlns:a16="http://schemas.microsoft.com/office/drawing/2014/main" id="{2F3DF047-FF8E-42F6-B422-3E047CFBF8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6826" y="2966174"/>
              <a:ext cx="3030213" cy="4728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nl-NL" altLang="nl-NL" sz="800" i="1" dirty="0"/>
                <a:t>time, </a:t>
              </a:r>
              <a:r>
                <a:rPr lang="nl-NL" altLang="nl-NL" sz="800" i="1" dirty="0" err="1"/>
                <a:t>geometry</a:t>
              </a:r>
              <a:r>
                <a:rPr lang="nl-NL" altLang="nl-NL" sz="800" i="1" dirty="0"/>
                <a:t>, </a:t>
              </a:r>
              <a:r>
                <a:rPr lang="nl-NL" altLang="nl-NL" sz="800" i="1" dirty="0" err="1"/>
                <a:t>location</a:t>
              </a:r>
              <a:endParaRPr lang="nl-NL" altLang="nl-NL" sz="800" i="1" dirty="0"/>
            </a:p>
          </p:txBody>
        </p:sp>
        <p:sp>
          <p:nvSpPr>
            <p:cNvPr id="22" name="Tekstvak 31">
              <a:extLst>
                <a:ext uri="{FF2B5EF4-FFF2-40B4-BE49-F238E27FC236}">
                  <a16:creationId xmlns:a16="http://schemas.microsoft.com/office/drawing/2014/main" id="{225099C4-BEA6-465D-BD20-05C29E9DEE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51588" y="3880749"/>
              <a:ext cx="2850496" cy="4728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nl-NL" altLang="nl-NL" sz="800" i="1" dirty="0" err="1"/>
                <a:t>temporal</a:t>
              </a:r>
              <a:r>
                <a:rPr lang="nl-NL" altLang="nl-NL" sz="800" i="1" dirty="0"/>
                <a:t>, </a:t>
              </a:r>
              <a:r>
                <a:rPr lang="nl-NL" altLang="nl-NL" sz="800" i="1" dirty="0" err="1"/>
                <a:t>identification</a:t>
              </a:r>
              <a:r>
                <a:rPr lang="nl-NL" altLang="nl-NL" sz="800" i="1" dirty="0"/>
                <a:t> </a:t>
              </a:r>
            </a:p>
          </p:txBody>
        </p:sp>
        <p:sp>
          <p:nvSpPr>
            <p:cNvPr id="23" name="Tekstvak 32">
              <a:extLst>
                <a:ext uri="{FF2B5EF4-FFF2-40B4-BE49-F238E27FC236}">
                  <a16:creationId xmlns:a16="http://schemas.microsoft.com/office/drawing/2014/main" id="{9B6E00C9-2362-4FDA-BF89-EAD06878F7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6138" y="4626933"/>
              <a:ext cx="2762472" cy="4728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nl-NL" altLang="nl-NL" sz="800" i="1" dirty="0"/>
                <a:t>tree, </a:t>
              </a:r>
              <a:r>
                <a:rPr lang="nl-NL" altLang="nl-NL" sz="800" i="1" dirty="0" err="1"/>
                <a:t>road</a:t>
              </a:r>
              <a:r>
                <a:rPr lang="nl-NL" altLang="nl-NL" sz="800" i="1" dirty="0"/>
                <a:t>, </a:t>
              </a:r>
              <a:r>
                <a:rPr lang="nl-NL" altLang="nl-NL" sz="800" i="1" dirty="0" err="1"/>
                <a:t>buliding</a:t>
              </a:r>
              <a:r>
                <a:rPr lang="nl-NL" altLang="nl-NL" sz="800" i="1" dirty="0"/>
                <a:t> </a:t>
              </a:r>
              <a:r>
                <a:rPr lang="nl-NL" altLang="nl-NL" sz="800" i="1" dirty="0" err="1"/>
                <a:t>etc</a:t>
              </a:r>
              <a:endParaRPr lang="nl-NL" altLang="nl-NL" sz="800" i="1" dirty="0"/>
            </a:p>
          </p:txBody>
        </p:sp>
        <p:sp>
          <p:nvSpPr>
            <p:cNvPr id="24" name="Tekstvak 33">
              <a:extLst>
                <a:ext uri="{FF2B5EF4-FFF2-40B4-BE49-F238E27FC236}">
                  <a16:creationId xmlns:a16="http://schemas.microsoft.com/office/drawing/2014/main" id="{A7151B2D-FA7F-4CA3-B341-0DEFBF0FD4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44207" y="5331327"/>
              <a:ext cx="2289347" cy="742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nl-NL" altLang="nl-NL" sz="800" i="1" dirty="0"/>
                <a:t>Subset </a:t>
              </a:r>
              <a:r>
                <a:rPr lang="nl-NL" altLang="nl-NL" sz="800" i="1" dirty="0" err="1"/>
                <a:t>and</a:t>
              </a:r>
              <a:r>
                <a:rPr lang="nl-NL" altLang="nl-NL" sz="800" i="1" dirty="0"/>
                <a:t> </a:t>
              </a:r>
            </a:p>
            <a:p>
              <a:pPr eaLnBrk="1" hangingPunct="1"/>
              <a:r>
                <a:rPr lang="nl-NL" altLang="nl-NL" sz="800" i="1" dirty="0" err="1"/>
                <a:t>reuse</a:t>
              </a:r>
              <a:r>
                <a:rPr lang="nl-NL" altLang="nl-NL" sz="800" i="1" dirty="0"/>
                <a:t> of </a:t>
              </a:r>
              <a:r>
                <a:rPr lang="nl-NL" altLang="nl-NL" sz="800" i="1" dirty="0" err="1"/>
                <a:t>concepts</a:t>
              </a:r>
              <a:endParaRPr lang="nl-NL" altLang="nl-NL" sz="800" i="1" dirty="0"/>
            </a:p>
          </p:txBody>
        </p:sp>
      </p:grpSp>
      <p:grpSp>
        <p:nvGrpSpPr>
          <p:cNvPr id="32" name="Groep 1">
            <a:extLst>
              <a:ext uri="{FF2B5EF4-FFF2-40B4-BE49-F238E27FC236}">
                <a16:creationId xmlns:a16="http://schemas.microsoft.com/office/drawing/2014/main" id="{87F19563-AF46-4CDB-8B3E-6FA3A0DF8958}"/>
              </a:ext>
            </a:extLst>
          </p:cNvPr>
          <p:cNvGrpSpPr>
            <a:grpSpLocks/>
          </p:cNvGrpSpPr>
          <p:nvPr/>
        </p:nvGrpSpPr>
        <p:grpSpPr bwMode="auto">
          <a:xfrm>
            <a:off x="622151" y="2310628"/>
            <a:ext cx="2513757" cy="1730447"/>
            <a:chOff x="107504" y="1052736"/>
            <a:chExt cx="8603869" cy="5678488"/>
          </a:xfrm>
        </p:grpSpPr>
        <p:grpSp>
          <p:nvGrpSpPr>
            <p:cNvPr id="33" name="Groep 48">
              <a:extLst>
                <a:ext uri="{FF2B5EF4-FFF2-40B4-BE49-F238E27FC236}">
                  <a16:creationId xmlns:a16="http://schemas.microsoft.com/office/drawing/2014/main" id="{58155509-3CFE-40AA-A17B-8A826AC17A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04" y="1052736"/>
              <a:ext cx="6229350" cy="5678488"/>
              <a:chOff x="142875" y="428624"/>
              <a:chExt cx="6229325" cy="5678649"/>
            </a:xfrm>
          </p:grpSpPr>
          <p:sp>
            <p:nvSpPr>
              <p:cNvPr id="38" name="AutoShape 5">
                <a:extLst>
                  <a:ext uri="{FF2B5EF4-FFF2-40B4-BE49-F238E27FC236}">
                    <a16:creationId xmlns:a16="http://schemas.microsoft.com/office/drawing/2014/main" id="{FC6682DE-4516-4A7D-A016-B23CBEA27F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42875" y="436562"/>
                <a:ext cx="6221368" cy="5670691"/>
              </a:xfrm>
              <a:prstGeom prst="triangle">
                <a:avLst>
                  <a:gd name="adj" fmla="val 50000"/>
                </a:avLst>
              </a:prstGeom>
              <a:solidFill>
                <a:srgbClr val="C0C0C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nl-NL" altLang="nl-NL" sz="800">
                  <a:latin typeface="Verdana" panose="020B0604030504040204" pitchFamily="34" charset="0"/>
                </a:endParaRPr>
              </a:p>
            </p:txBody>
          </p:sp>
          <p:sp>
            <p:nvSpPr>
              <p:cNvPr id="39" name="AutoShape 6">
                <a:extLst>
                  <a:ext uri="{FF2B5EF4-FFF2-40B4-BE49-F238E27FC236}">
                    <a16:creationId xmlns:a16="http://schemas.microsoft.com/office/drawing/2014/main" id="{2B708DF1-548A-4EA1-B3CE-2CD9D442D6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90538" y="928688"/>
                <a:ext cx="4960859" cy="4440423"/>
              </a:xfrm>
              <a:prstGeom prst="triangle">
                <a:avLst>
                  <a:gd name="adj" fmla="val 50000"/>
                </a:avLst>
              </a:prstGeom>
              <a:solidFill>
                <a:srgbClr val="99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nl-NL" altLang="nl-NL" sz="800">
                  <a:latin typeface="Verdana" panose="020B0604030504040204" pitchFamily="34" charset="0"/>
                </a:endParaRPr>
              </a:p>
            </p:txBody>
          </p:sp>
          <p:sp>
            <p:nvSpPr>
              <p:cNvPr id="40" name="AutoShape 7">
                <a:extLst>
                  <a:ext uri="{FF2B5EF4-FFF2-40B4-BE49-F238E27FC236}">
                    <a16:creationId xmlns:a16="http://schemas.microsoft.com/office/drawing/2014/main" id="{06F57EBA-274B-4D93-9CA3-1A3204D4A5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5413" y="500063"/>
                <a:ext cx="3676479" cy="3259408"/>
              </a:xfrm>
              <a:prstGeom prst="triangle">
                <a:avLst>
                  <a:gd name="adj" fmla="val 50000"/>
                </a:avLst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nl-NL" altLang="nl-NL" sz="800">
                  <a:latin typeface="Verdana" panose="020B0604030504040204" pitchFamily="34" charset="0"/>
                </a:endParaRPr>
              </a:p>
            </p:txBody>
          </p:sp>
          <p:sp>
            <p:nvSpPr>
              <p:cNvPr id="41" name="Rechthoekige driehoek 40">
                <a:extLst>
                  <a:ext uri="{FF2B5EF4-FFF2-40B4-BE49-F238E27FC236}">
                    <a16:creationId xmlns:a16="http://schemas.microsoft.com/office/drawing/2014/main" id="{AE2A0EA0-9F73-46F8-A64D-CD85E280762C}"/>
                  </a:ext>
                </a:extLst>
              </p:cNvPr>
              <p:cNvSpPr/>
              <p:nvPr/>
            </p:nvSpPr>
            <p:spPr>
              <a:xfrm flipH="1">
                <a:off x="561259" y="3716090"/>
                <a:ext cx="918266" cy="1641008"/>
              </a:xfrm>
              <a:prstGeom prst="rtTriangle">
                <a:avLst/>
              </a:prstGeom>
              <a:solidFill>
                <a:srgbClr val="FFFF6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nl-NL" sz="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18D8C8EE-C344-424D-9002-115821D415AC}"/>
                  </a:ext>
                </a:extLst>
              </p:cNvPr>
              <p:cNvSpPr/>
              <p:nvPr/>
            </p:nvSpPr>
            <p:spPr>
              <a:xfrm>
                <a:off x="1979410" y="3716090"/>
                <a:ext cx="646593" cy="1641008"/>
              </a:xfrm>
              <a:prstGeom prst="rect">
                <a:avLst/>
              </a:prstGeom>
              <a:solidFill>
                <a:srgbClr val="FCE7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nl-NL" sz="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F7A885FF-EB76-477B-A1D3-48944407015D}"/>
                  </a:ext>
                </a:extLst>
              </p:cNvPr>
              <p:cNvSpPr/>
              <p:nvPr/>
            </p:nvSpPr>
            <p:spPr>
              <a:xfrm>
                <a:off x="2555365" y="3716090"/>
                <a:ext cx="646593" cy="1641008"/>
              </a:xfrm>
              <a:prstGeom prst="rect">
                <a:avLst/>
              </a:prstGeom>
              <a:solidFill>
                <a:srgbClr val="FFCC9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nl-NL" sz="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25C75CB3-D320-4E8F-A457-9DB57522D142}"/>
                  </a:ext>
                </a:extLst>
              </p:cNvPr>
              <p:cNvSpPr/>
              <p:nvPr/>
            </p:nvSpPr>
            <p:spPr>
              <a:xfrm>
                <a:off x="3131320" y="3716090"/>
                <a:ext cx="646593" cy="1641008"/>
              </a:xfrm>
              <a:prstGeom prst="rect">
                <a:avLst/>
              </a:prstGeom>
              <a:solidFill>
                <a:srgbClr val="FF7C8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nl-NL" sz="800"/>
              </a:p>
            </p:txBody>
          </p:sp>
          <p:sp>
            <p:nvSpPr>
              <p:cNvPr id="45" name="Rechthoekige driehoek 44">
                <a:extLst>
                  <a:ext uri="{FF2B5EF4-FFF2-40B4-BE49-F238E27FC236}">
                    <a16:creationId xmlns:a16="http://schemas.microsoft.com/office/drawing/2014/main" id="{20F4E3FF-DD46-4E52-8B02-394D255683C0}"/>
                  </a:ext>
                </a:extLst>
              </p:cNvPr>
              <p:cNvSpPr/>
              <p:nvPr/>
            </p:nvSpPr>
            <p:spPr>
              <a:xfrm>
                <a:off x="5076526" y="3716090"/>
                <a:ext cx="842200" cy="1641008"/>
              </a:xfrm>
              <a:prstGeom prst="rtTriangle">
                <a:avLst/>
              </a:prstGeom>
              <a:solidFill>
                <a:srgbClr val="99336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nl-NL" sz="800"/>
              </a:p>
            </p:txBody>
          </p: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55136592-DADC-4139-B02F-293F9896AF8C}"/>
                  </a:ext>
                </a:extLst>
              </p:cNvPr>
              <p:cNvSpPr/>
              <p:nvPr/>
            </p:nvSpPr>
            <p:spPr>
              <a:xfrm flipH="1">
                <a:off x="3777913" y="3716090"/>
                <a:ext cx="646589" cy="1641008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nl-NL" sz="800"/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7B84179A-D374-4ED4-829E-A331E5D55665}"/>
                  </a:ext>
                </a:extLst>
              </p:cNvPr>
              <p:cNvSpPr/>
              <p:nvPr/>
            </p:nvSpPr>
            <p:spPr>
              <a:xfrm>
                <a:off x="1474093" y="3716090"/>
                <a:ext cx="516184" cy="1641008"/>
              </a:xfrm>
              <a:prstGeom prst="rect">
                <a:avLst/>
              </a:prstGeom>
              <a:solidFill>
                <a:srgbClr val="FFFF9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nl-NL" sz="800"/>
              </a:p>
            </p:txBody>
          </p:sp>
          <p:sp>
            <p:nvSpPr>
              <p:cNvPr id="48" name="Rechthoek 47">
                <a:extLst>
                  <a:ext uri="{FF2B5EF4-FFF2-40B4-BE49-F238E27FC236}">
                    <a16:creationId xmlns:a16="http://schemas.microsoft.com/office/drawing/2014/main" id="{DF944477-119F-49D4-91A0-95F50B920E95}"/>
                  </a:ext>
                </a:extLst>
              </p:cNvPr>
              <p:cNvSpPr/>
              <p:nvPr/>
            </p:nvSpPr>
            <p:spPr>
              <a:xfrm flipH="1">
                <a:off x="4424502" y="3716090"/>
                <a:ext cx="652024" cy="1641008"/>
              </a:xfrm>
              <a:prstGeom prst="rect">
                <a:avLst/>
              </a:prstGeom>
              <a:solidFill>
                <a:srgbClr val="CC33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nl-NL" sz="800"/>
              </a:p>
            </p:txBody>
          </p:sp>
          <p:sp>
            <p:nvSpPr>
              <p:cNvPr id="49" name="AutoShape 7">
                <a:extLst>
                  <a:ext uri="{FF2B5EF4-FFF2-40B4-BE49-F238E27FC236}">
                    <a16:creationId xmlns:a16="http://schemas.microsoft.com/office/drawing/2014/main" id="{02326801-68CB-4B13-A359-98EE13D79D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1782" y="569520"/>
                <a:ext cx="2363587" cy="2000468"/>
              </a:xfrm>
              <a:prstGeom prst="triangle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 w="1905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nl-NL" sz="800">
                  <a:latin typeface="Verdana" pitchFamily="34" charset="0"/>
                </a:endParaRPr>
              </a:p>
            </p:txBody>
          </p:sp>
          <p:grpSp>
            <p:nvGrpSpPr>
              <p:cNvPr id="50" name="Group 39">
                <a:extLst>
                  <a:ext uri="{FF2B5EF4-FFF2-40B4-BE49-F238E27FC236}">
                    <a16:creationId xmlns:a16="http://schemas.microsoft.com/office/drawing/2014/main" id="{F1C855C8-230C-4127-84A0-BE1D71AF07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47913" y="428624"/>
                <a:ext cx="1862113" cy="1714643"/>
                <a:chOff x="3062" y="890"/>
                <a:chExt cx="995" cy="904"/>
              </a:xfrm>
            </p:grpSpPr>
            <p:sp>
              <p:nvSpPr>
                <p:cNvPr id="52" name="Text Box 41">
                  <a:extLst>
                    <a:ext uri="{FF2B5EF4-FFF2-40B4-BE49-F238E27FC236}">
                      <a16:creationId xmlns:a16="http://schemas.microsoft.com/office/drawing/2014/main" id="{5F5D93D0-2DF3-4DC0-8C3A-7466D43CF55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24" y="1371"/>
                  <a:ext cx="410" cy="2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nl-NL" altLang="nl-NL" sz="800" b="1">
                      <a:latin typeface="Verdana" panose="020B0604030504040204" pitchFamily="34" charset="0"/>
                      <a:ea typeface="ヒラギノ角ゴ Pro W3"/>
                      <a:cs typeface="ヒラギノ角ゴ Pro W3"/>
                    </a:rPr>
                    <a:t>ISO</a:t>
                  </a:r>
                </a:p>
              </p:txBody>
            </p:sp>
            <p:sp>
              <p:nvSpPr>
                <p:cNvPr id="53" name="Freeform 40">
                  <a:extLst>
                    <a:ext uri="{FF2B5EF4-FFF2-40B4-BE49-F238E27FC236}">
                      <a16:creationId xmlns:a16="http://schemas.microsoft.com/office/drawing/2014/main" id="{93416794-A259-4F41-AA6F-AA34E7FA1C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62" y="890"/>
                  <a:ext cx="995" cy="904"/>
                </a:xfrm>
                <a:custGeom>
                  <a:avLst/>
                  <a:gdLst>
                    <a:gd name="T0" fmla="*/ 1045 w 858"/>
                    <a:gd name="T1" fmla="*/ 0 h 816"/>
                    <a:gd name="T2" fmla="*/ 0 w 858"/>
                    <a:gd name="T3" fmla="*/ 1509 h 816"/>
                    <a:gd name="T4" fmla="*/ 2087 w 858"/>
                    <a:gd name="T5" fmla="*/ 1509 h 816"/>
                    <a:gd name="T6" fmla="*/ 1045 w 858"/>
                    <a:gd name="T7" fmla="*/ 0 h 81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858"/>
                    <a:gd name="T13" fmla="*/ 0 h 816"/>
                    <a:gd name="T14" fmla="*/ 858 w 858"/>
                    <a:gd name="T15" fmla="*/ 816 h 81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858" h="816">
                      <a:moveTo>
                        <a:pt x="429" y="0"/>
                      </a:moveTo>
                      <a:lnTo>
                        <a:pt x="0" y="816"/>
                      </a:lnTo>
                      <a:lnTo>
                        <a:pt x="858" y="816"/>
                      </a:lnTo>
                      <a:lnTo>
                        <a:pt x="429" y="0"/>
                      </a:lnTo>
                      <a:close/>
                    </a:path>
                  </a:pathLst>
                </a:custGeom>
                <a:solidFill>
                  <a:srgbClr val="92D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</p:grpSp>
          <p:sp>
            <p:nvSpPr>
              <p:cNvPr id="51" name="AutoShape 8">
                <a:extLst>
                  <a:ext uri="{FF2B5EF4-FFF2-40B4-BE49-F238E27FC236}">
                    <a16:creationId xmlns:a16="http://schemas.microsoft.com/office/drawing/2014/main" id="{9700A39B-CDE9-412A-BCCE-7279A04131A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42875" y="428624"/>
                <a:ext cx="6229325" cy="5678649"/>
              </a:xfrm>
              <a:prstGeom prst="triangle">
                <a:avLst>
                  <a:gd name="adj" fmla="val 50000"/>
                </a:avLst>
              </a:prstGeom>
              <a:noFill/>
              <a:ln w="88900">
                <a:solidFill>
                  <a:schemeClr val="bg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nl-NL" altLang="nl-NL" sz="800">
                  <a:latin typeface="Verdana" panose="020B0604030504040204" pitchFamily="34" charset="0"/>
                </a:endParaRPr>
              </a:p>
            </p:txBody>
          </p:sp>
        </p:grpSp>
        <p:sp>
          <p:nvSpPr>
            <p:cNvPr id="34" name="Tekstvak 3">
              <a:extLst>
                <a:ext uri="{FF2B5EF4-FFF2-40B4-BE49-F238E27FC236}">
                  <a16:creationId xmlns:a16="http://schemas.microsoft.com/office/drawing/2014/main" id="{5492078A-442C-4DA3-80D8-134A03A475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3802" y="3294047"/>
              <a:ext cx="3907571" cy="1110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nl-NL" altLang="nl-NL" sz="800" dirty="0"/>
                <a:t>Rules </a:t>
              </a:r>
              <a:r>
                <a:rPr lang="nl-NL" altLang="nl-NL" sz="800" dirty="0" err="1"/>
                <a:t>and</a:t>
              </a:r>
              <a:r>
                <a:rPr lang="nl-NL" altLang="nl-NL" sz="800" dirty="0"/>
                <a:t> </a:t>
              </a:r>
              <a:r>
                <a:rPr lang="nl-NL" altLang="nl-NL" sz="800" dirty="0" err="1"/>
                <a:t>semantics</a:t>
              </a:r>
              <a:endParaRPr lang="nl-NL" altLang="nl-NL" sz="800" dirty="0"/>
            </a:p>
            <a:p>
              <a:pPr eaLnBrk="1" hangingPunct="1"/>
              <a:r>
                <a:rPr lang="nl-NL" altLang="nl-NL" sz="800" dirty="0" err="1"/>
                <a:t>national</a:t>
              </a:r>
              <a:endParaRPr lang="nl-NL" altLang="nl-NL" sz="800" dirty="0"/>
            </a:p>
          </p:txBody>
        </p:sp>
        <p:sp>
          <p:nvSpPr>
            <p:cNvPr id="35" name="Tekstvak 4">
              <a:extLst>
                <a:ext uri="{FF2B5EF4-FFF2-40B4-BE49-F238E27FC236}">
                  <a16:creationId xmlns:a16="http://schemas.microsoft.com/office/drawing/2014/main" id="{212A4F13-A51A-45AD-BB99-C130E69922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7501" y="4643009"/>
              <a:ext cx="3079090" cy="706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nl-NL" altLang="nl-NL" sz="800" dirty="0"/>
                <a:t>Domain </a:t>
              </a:r>
              <a:r>
                <a:rPr lang="nl-NL" altLang="nl-NL" sz="800" dirty="0" err="1"/>
                <a:t>models</a:t>
              </a:r>
              <a:endParaRPr lang="nl-NL" altLang="nl-NL" sz="800" dirty="0"/>
            </a:p>
          </p:txBody>
        </p:sp>
        <p:sp>
          <p:nvSpPr>
            <p:cNvPr id="36" name="Tekstvak 5">
              <a:extLst>
                <a:ext uri="{FF2B5EF4-FFF2-40B4-BE49-F238E27FC236}">
                  <a16:creationId xmlns:a16="http://schemas.microsoft.com/office/drawing/2014/main" id="{79669411-E160-4533-9128-2F55C2C6BD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5181" y="1484331"/>
              <a:ext cx="3907571" cy="1110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nl-NL" altLang="nl-NL" sz="800" dirty="0"/>
                <a:t>Rules </a:t>
              </a:r>
              <a:r>
                <a:rPr lang="nl-NL" altLang="nl-NL" sz="800" dirty="0" err="1"/>
                <a:t>and</a:t>
              </a:r>
              <a:r>
                <a:rPr lang="nl-NL" altLang="nl-NL" sz="800" dirty="0"/>
                <a:t> </a:t>
              </a:r>
              <a:r>
                <a:rPr lang="nl-NL" altLang="nl-NL" sz="800" dirty="0" err="1"/>
                <a:t>semantics</a:t>
              </a:r>
              <a:endParaRPr lang="nl-NL" altLang="nl-NL" sz="800" dirty="0"/>
            </a:p>
            <a:p>
              <a:pPr eaLnBrk="1" hangingPunct="1"/>
              <a:r>
                <a:rPr lang="nl-NL" altLang="nl-NL" sz="800" dirty="0"/>
                <a:t> </a:t>
              </a:r>
              <a:r>
                <a:rPr lang="nl-NL" altLang="nl-NL" sz="800" dirty="0" err="1"/>
                <a:t>international</a:t>
              </a:r>
              <a:endParaRPr lang="nl-NL" altLang="nl-NL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95819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41E451-33E7-4B13-A346-A8C1071E2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Linked</a:t>
            </a:r>
            <a:r>
              <a:rPr lang="nl-NL" dirty="0"/>
              <a:t> data </a:t>
            </a:r>
            <a:r>
              <a:rPr lang="nl-NL" dirty="0" err="1"/>
              <a:t>revelation</a:t>
            </a:r>
            <a:br>
              <a:rPr lang="nl-NL" dirty="0"/>
            </a:br>
            <a:endParaRPr lang="nl-NL" dirty="0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1EF20C4E-BE25-4C28-8CCB-8D23035FE495}"/>
              </a:ext>
            </a:extLst>
          </p:cNvPr>
          <p:cNvSpPr txBox="1">
            <a:spLocks/>
          </p:cNvSpPr>
          <p:nvPr/>
        </p:nvSpPr>
        <p:spPr>
          <a:xfrm>
            <a:off x="611560" y="2183173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nl-NL" dirty="0"/>
              <a:t>Opening up </a:t>
            </a:r>
            <a:r>
              <a:rPr lang="nl-NL" dirty="0" err="1"/>
              <a:t>the</a:t>
            </a:r>
            <a:r>
              <a:rPr lang="nl-NL" dirty="0"/>
              <a:t> data </a:t>
            </a:r>
            <a:r>
              <a:rPr lang="nl-NL" dirty="0" err="1"/>
              <a:t>Silos</a:t>
            </a:r>
            <a:br>
              <a:rPr lang="nl-NL" dirty="0"/>
            </a:b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FB6D151-FBE6-4658-AD95-3E64583A2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3291830"/>
            <a:ext cx="2371725" cy="666750"/>
          </a:xfrm>
          <a:prstGeom prst="rect">
            <a:avLst/>
          </a:prstGeom>
        </p:spPr>
      </p:pic>
      <p:sp>
        <p:nvSpPr>
          <p:cNvPr id="5" name="Trapezoid 7">
            <a:extLst>
              <a:ext uri="{FF2B5EF4-FFF2-40B4-BE49-F238E27FC236}">
                <a16:creationId xmlns:a16="http://schemas.microsoft.com/office/drawing/2014/main" id="{D93B2416-FF00-424C-B480-9F9E1B9EBE94}"/>
              </a:ext>
            </a:extLst>
          </p:cNvPr>
          <p:cNvSpPr/>
          <p:nvPr/>
        </p:nvSpPr>
        <p:spPr bwMode="auto">
          <a:xfrm>
            <a:off x="6012160" y="3383713"/>
            <a:ext cx="1872208" cy="484181"/>
          </a:xfrm>
          <a:custGeom>
            <a:avLst/>
            <a:gdLst>
              <a:gd name="connsiteX0" fmla="*/ 0 w 2292643"/>
              <a:gd name="connsiteY0" fmla="*/ 418670 h 418670"/>
              <a:gd name="connsiteX1" fmla="*/ 348174 w 2292643"/>
              <a:gd name="connsiteY1" fmla="*/ 0 h 418670"/>
              <a:gd name="connsiteX2" fmla="*/ 1944469 w 2292643"/>
              <a:gd name="connsiteY2" fmla="*/ 0 h 418670"/>
              <a:gd name="connsiteX3" fmla="*/ 2292643 w 2292643"/>
              <a:gd name="connsiteY3" fmla="*/ 418670 h 418670"/>
              <a:gd name="connsiteX4" fmla="*/ 0 w 2292643"/>
              <a:gd name="connsiteY4" fmla="*/ 418670 h 418670"/>
              <a:gd name="connsiteX0" fmla="*/ 0 w 2292643"/>
              <a:gd name="connsiteY0" fmla="*/ 424280 h 424280"/>
              <a:gd name="connsiteX1" fmla="*/ 297686 w 2292643"/>
              <a:gd name="connsiteY1" fmla="*/ 0 h 424280"/>
              <a:gd name="connsiteX2" fmla="*/ 1944469 w 2292643"/>
              <a:gd name="connsiteY2" fmla="*/ 5610 h 424280"/>
              <a:gd name="connsiteX3" fmla="*/ 2292643 w 2292643"/>
              <a:gd name="connsiteY3" fmla="*/ 424280 h 424280"/>
              <a:gd name="connsiteX4" fmla="*/ 0 w 2292643"/>
              <a:gd name="connsiteY4" fmla="*/ 424280 h 424280"/>
              <a:gd name="connsiteX0" fmla="*/ 0 w 2292643"/>
              <a:gd name="connsiteY0" fmla="*/ 424280 h 424280"/>
              <a:gd name="connsiteX1" fmla="*/ 297686 w 2292643"/>
              <a:gd name="connsiteY1" fmla="*/ 0 h 424280"/>
              <a:gd name="connsiteX2" fmla="*/ 1989347 w 2292643"/>
              <a:gd name="connsiteY2" fmla="*/ 5610 h 424280"/>
              <a:gd name="connsiteX3" fmla="*/ 2292643 w 2292643"/>
              <a:gd name="connsiteY3" fmla="*/ 424280 h 424280"/>
              <a:gd name="connsiteX4" fmla="*/ 0 w 2292643"/>
              <a:gd name="connsiteY4" fmla="*/ 424280 h 424280"/>
              <a:gd name="connsiteX0" fmla="*/ 0 w 2292643"/>
              <a:gd name="connsiteY0" fmla="*/ 424280 h 424280"/>
              <a:gd name="connsiteX1" fmla="*/ 297686 w 2292643"/>
              <a:gd name="connsiteY1" fmla="*/ 0 h 424280"/>
              <a:gd name="connsiteX2" fmla="*/ 2000566 w 2292643"/>
              <a:gd name="connsiteY2" fmla="*/ 5610 h 424280"/>
              <a:gd name="connsiteX3" fmla="*/ 2292643 w 2292643"/>
              <a:gd name="connsiteY3" fmla="*/ 424280 h 424280"/>
              <a:gd name="connsiteX4" fmla="*/ 0 w 2292643"/>
              <a:gd name="connsiteY4" fmla="*/ 424280 h 42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2643" h="424280">
                <a:moveTo>
                  <a:pt x="0" y="424280"/>
                </a:moveTo>
                <a:lnTo>
                  <a:pt x="297686" y="0"/>
                </a:lnTo>
                <a:lnTo>
                  <a:pt x="2000566" y="5610"/>
                </a:lnTo>
                <a:lnTo>
                  <a:pt x="2292643" y="424280"/>
                </a:lnTo>
                <a:lnTo>
                  <a:pt x="0" y="424280"/>
                </a:lnTo>
                <a:close/>
              </a:path>
            </a:pathLst>
          </a:custGeom>
          <a:gradFill flip="none" rotWithShape="1">
            <a:gsLst>
              <a:gs pos="14000">
                <a:srgbClr val="F9FCFD"/>
              </a:gs>
              <a:gs pos="1000">
                <a:srgbClr val="0070C0"/>
              </a:gs>
              <a:gs pos="48637">
                <a:srgbClr val="92D050"/>
              </a:gs>
              <a:gs pos="26000">
                <a:schemeClr val="accent1">
                  <a:lumMod val="90000"/>
                </a:schemeClr>
              </a:gs>
              <a:gs pos="75000">
                <a:srgbClr val="FFC000"/>
              </a:gs>
              <a:gs pos="100000">
                <a:srgbClr val="FF0000"/>
              </a:gs>
            </a:gsLst>
            <a:path path="circle">
              <a:fillToRect l="100000" t="100000"/>
            </a:path>
            <a:tileRect r="-100000" b="-100000"/>
          </a:gra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nl-NL" sz="1100" b="1" kern="0" dirty="0" err="1">
                <a:solidFill>
                  <a:prstClr val="white"/>
                </a:solidFill>
                <a:latin typeface="Calibri"/>
              </a:rPr>
              <a:t>Centralized</a:t>
            </a:r>
            <a:r>
              <a:rPr lang="nl-NL" sz="1100" b="1" kern="0" dirty="0">
                <a:solidFill>
                  <a:prstClr val="white"/>
                </a:solidFill>
                <a:latin typeface="Calibri"/>
              </a:rPr>
              <a:t> </a:t>
            </a:r>
            <a:r>
              <a:rPr lang="nl-NL" sz="1100" b="1" kern="0" dirty="0" err="1">
                <a:solidFill>
                  <a:prstClr val="white"/>
                </a:solidFill>
                <a:latin typeface="Calibri"/>
              </a:rPr>
              <a:t>vocabulary</a:t>
            </a:r>
            <a:endParaRPr lang="nl-NL" sz="1100" b="1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Pijl: rechts 5">
            <a:extLst>
              <a:ext uri="{FF2B5EF4-FFF2-40B4-BE49-F238E27FC236}">
                <a16:creationId xmlns:a16="http://schemas.microsoft.com/office/drawing/2014/main" id="{C0142115-B5F5-4D44-815A-FC3473490DAA}"/>
              </a:ext>
            </a:extLst>
          </p:cNvPr>
          <p:cNvSpPr/>
          <p:nvPr/>
        </p:nvSpPr>
        <p:spPr>
          <a:xfrm>
            <a:off x="3347864" y="3579862"/>
            <a:ext cx="1944216" cy="2880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567FF41-3CA0-4218-BBD7-BF9B2AF95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32" y="0"/>
            <a:ext cx="2483768" cy="136591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8" name="Trapezoid 9">
            <a:extLst>
              <a:ext uri="{FF2B5EF4-FFF2-40B4-BE49-F238E27FC236}">
                <a16:creationId xmlns:a16="http://schemas.microsoft.com/office/drawing/2014/main" id="{65A12BE4-4D4D-4087-923B-6627318CBBE7}"/>
              </a:ext>
            </a:extLst>
          </p:cNvPr>
          <p:cNvSpPr/>
          <p:nvPr/>
        </p:nvSpPr>
        <p:spPr bwMode="auto">
          <a:xfrm>
            <a:off x="5647580" y="3932894"/>
            <a:ext cx="2596827" cy="666750"/>
          </a:xfrm>
          <a:custGeom>
            <a:avLst/>
            <a:gdLst>
              <a:gd name="connsiteX0" fmla="*/ 0 w 3254189"/>
              <a:gd name="connsiteY0" fmla="*/ 607824 h 607824"/>
              <a:gd name="connsiteX1" fmla="*/ 505479 w 3254189"/>
              <a:gd name="connsiteY1" fmla="*/ 0 h 607824"/>
              <a:gd name="connsiteX2" fmla="*/ 2748710 w 3254189"/>
              <a:gd name="connsiteY2" fmla="*/ 0 h 607824"/>
              <a:gd name="connsiteX3" fmla="*/ 3254189 w 3254189"/>
              <a:gd name="connsiteY3" fmla="*/ 607824 h 607824"/>
              <a:gd name="connsiteX4" fmla="*/ 0 w 3254189"/>
              <a:gd name="connsiteY4" fmla="*/ 607824 h 607824"/>
              <a:gd name="connsiteX0" fmla="*/ 0 w 3254189"/>
              <a:gd name="connsiteY0" fmla="*/ 619044 h 619044"/>
              <a:gd name="connsiteX1" fmla="*/ 477430 w 3254189"/>
              <a:gd name="connsiteY1" fmla="*/ 0 h 619044"/>
              <a:gd name="connsiteX2" fmla="*/ 2748710 w 3254189"/>
              <a:gd name="connsiteY2" fmla="*/ 11220 h 619044"/>
              <a:gd name="connsiteX3" fmla="*/ 3254189 w 3254189"/>
              <a:gd name="connsiteY3" fmla="*/ 619044 h 619044"/>
              <a:gd name="connsiteX4" fmla="*/ 0 w 3254189"/>
              <a:gd name="connsiteY4" fmla="*/ 619044 h 619044"/>
              <a:gd name="connsiteX0" fmla="*/ 0 w 3254189"/>
              <a:gd name="connsiteY0" fmla="*/ 619044 h 619044"/>
              <a:gd name="connsiteX1" fmla="*/ 449381 w 3254189"/>
              <a:gd name="connsiteY1" fmla="*/ 0 h 619044"/>
              <a:gd name="connsiteX2" fmla="*/ 2748710 w 3254189"/>
              <a:gd name="connsiteY2" fmla="*/ 11220 h 619044"/>
              <a:gd name="connsiteX3" fmla="*/ 3254189 w 3254189"/>
              <a:gd name="connsiteY3" fmla="*/ 619044 h 619044"/>
              <a:gd name="connsiteX4" fmla="*/ 0 w 3254189"/>
              <a:gd name="connsiteY4" fmla="*/ 619044 h 619044"/>
              <a:gd name="connsiteX0" fmla="*/ 0 w 3254189"/>
              <a:gd name="connsiteY0" fmla="*/ 619044 h 619044"/>
              <a:gd name="connsiteX1" fmla="*/ 449381 w 3254189"/>
              <a:gd name="connsiteY1" fmla="*/ 0 h 619044"/>
              <a:gd name="connsiteX2" fmla="*/ 2754320 w 3254189"/>
              <a:gd name="connsiteY2" fmla="*/ 11220 h 619044"/>
              <a:gd name="connsiteX3" fmla="*/ 3254189 w 3254189"/>
              <a:gd name="connsiteY3" fmla="*/ 619044 h 619044"/>
              <a:gd name="connsiteX4" fmla="*/ 0 w 3254189"/>
              <a:gd name="connsiteY4" fmla="*/ 619044 h 619044"/>
              <a:gd name="connsiteX0" fmla="*/ 0 w 3254189"/>
              <a:gd name="connsiteY0" fmla="*/ 619044 h 619044"/>
              <a:gd name="connsiteX1" fmla="*/ 449381 w 3254189"/>
              <a:gd name="connsiteY1" fmla="*/ 0 h 619044"/>
              <a:gd name="connsiteX2" fmla="*/ 2782369 w 3254189"/>
              <a:gd name="connsiteY2" fmla="*/ 11220 h 619044"/>
              <a:gd name="connsiteX3" fmla="*/ 3254189 w 3254189"/>
              <a:gd name="connsiteY3" fmla="*/ 619044 h 619044"/>
              <a:gd name="connsiteX4" fmla="*/ 0 w 3254189"/>
              <a:gd name="connsiteY4" fmla="*/ 619044 h 619044"/>
              <a:gd name="connsiteX0" fmla="*/ 0 w 3254189"/>
              <a:gd name="connsiteY0" fmla="*/ 619044 h 619044"/>
              <a:gd name="connsiteX1" fmla="*/ 449381 w 3254189"/>
              <a:gd name="connsiteY1" fmla="*/ 0 h 619044"/>
              <a:gd name="connsiteX2" fmla="*/ 2787979 w 3254189"/>
              <a:gd name="connsiteY2" fmla="*/ 5610 h 619044"/>
              <a:gd name="connsiteX3" fmla="*/ 3254189 w 3254189"/>
              <a:gd name="connsiteY3" fmla="*/ 619044 h 619044"/>
              <a:gd name="connsiteX4" fmla="*/ 0 w 3254189"/>
              <a:gd name="connsiteY4" fmla="*/ 619044 h 619044"/>
              <a:gd name="connsiteX0" fmla="*/ 0 w 3237360"/>
              <a:gd name="connsiteY0" fmla="*/ 619044 h 619044"/>
              <a:gd name="connsiteX1" fmla="*/ 449381 w 3237360"/>
              <a:gd name="connsiteY1" fmla="*/ 0 h 619044"/>
              <a:gd name="connsiteX2" fmla="*/ 2787979 w 3237360"/>
              <a:gd name="connsiteY2" fmla="*/ 5610 h 619044"/>
              <a:gd name="connsiteX3" fmla="*/ 3237360 w 3237360"/>
              <a:gd name="connsiteY3" fmla="*/ 619044 h 619044"/>
              <a:gd name="connsiteX4" fmla="*/ 0 w 3237360"/>
              <a:gd name="connsiteY4" fmla="*/ 619044 h 619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7360" h="619044">
                <a:moveTo>
                  <a:pt x="0" y="619044"/>
                </a:moveTo>
                <a:lnTo>
                  <a:pt x="449381" y="0"/>
                </a:lnTo>
                <a:lnTo>
                  <a:pt x="2787979" y="5610"/>
                </a:lnTo>
                <a:lnTo>
                  <a:pt x="3237360" y="619044"/>
                </a:lnTo>
                <a:lnTo>
                  <a:pt x="0" y="619044"/>
                </a:lnTo>
                <a:close/>
              </a:path>
            </a:pathLst>
          </a:custGeom>
          <a:solidFill>
            <a:srgbClr val="9BBB59"/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nl-NL" sz="1200" b="1" kern="0" dirty="0">
                <a:solidFill>
                  <a:prstClr val="white"/>
                </a:solidFill>
                <a:latin typeface="Calibri"/>
              </a:rPr>
              <a:t>Domain  </a:t>
            </a:r>
            <a:r>
              <a:rPr lang="nl-NL" sz="1200" b="1" kern="0" dirty="0" err="1">
                <a:solidFill>
                  <a:prstClr val="white"/>
                </a:solidFill>
                <a:latin typeface="Calibri"/>
              </a:rPr>
              <a:t>specifications</a:t>
            </a:r>
            <a:endParaRPr lang="nl-NL" sz="1200" b="1" kern="0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3823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E1C548-625F-41F1-B6C5-E1123896D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954041"/>
            <a:ext cx="8229600" cy="1152128"/>
          </a:xfrm>
        </p:spPr>
        <p:txBody>
          <a:bodyPr>
            <a:normAutofit fontScale="90000"/>
          </a:bodyPr>
          <a:lstStyle/>
          <a:p>
            <a:r>
              <a:rPr lang="nl-NL" dirty="0"/>
              <a:t> - NOT IN COMPETITION - </a:t>
            </a:r>
            <a:br>
              <a:rPr lang="nl-NL" dirty="0"/>
            </a:br>
            <a:r>
              <a:rPr lang="nl-NL" dirty="0" err="1"/>
              <a:t>Fundamental</a:t>
            </a:r>
            <a:r>
              <a:rPr lang="nl-NL" dirty="0"/>
              <a:t> </a:t>
            </a:r>
            <a:r>
              <a:rPr lang="nl-NL" dirty="0" err="1"/>
              <a:t>differences</a:t>
            </a:r>
            <a:r>
              <a:rPr lang="nl-NL" dirty="0"/>
              <a:t> </a:t>
            </a:r>
            <a:r>
              <a:rPr lang="nl-NL" dirty="0" err="1"/>
              <a:t>relate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different </a:t>
            </a:r>
            <a:r>
              <a:rPr lang="nl-NL" dirty="0" err="1"/>
              <a:t>use</a:t>
            </a:r>
            <a:r>
              <a:rPr lang="nl-NL" dirty="0"/>
              <a:t> cases</a:t>
            </a:r>
            <a:br>
              <a:rPr lang="nl-NL" dirty="0"/>
            </a:br>
            <a:r>
              <a:rPr lang="nl-NL" dirty="0"/>
              <a:t>UML </a:t>
            </a:r>
            <a:r>
              <a:rPr lang="nl-NL" dirty="0" err="1"/>
              <a:t>and</a:t>
            </a:r>
            <a:r>
              <a:rPr lang="nl-NL" dirty="0"/>
              <a:t> LD are </a:t>
            </a:r>
            <a:r>
              <a:rPr lang="nl-NL" dirty="0" err="1"/>
              <a:t>complementary</a:t>
            </a:r>
            <a:endParaRPr lang="nl-NL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F7A12AD7-EE65-4A59-8524-EA1489FE61DB}"/>
              </a:ext>
            </a:extLst>
          </p:cNvPr>
          <p:cNvSpPr txBox="1"/>
          <p:nvPr/>
        </p:nvSpPr>
        <p:spPr>
          <a:xfrm>
            <a:off x="282352" y="2504686"/>
            <a:ext cx="88744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UML model </a:t>
            </a:r>
            <a:r>
              <a:rPr lang="nl-NL" dirty="0" err="1"/>
              <a:t>use</a:t>
            </a:r>
            <a:r>
              <a:rPr lang="nl-NL" dirty="0"/>
              <a:t> case: data exchange, </a:t>
            </a:r>
            <a:r>
              <a:rPr lang="nl-NL" dirty="0" err="1"/>
              <a:t>harmonized</a:t>
            </a:r>
            <a:r>
              <a:rPr lang="nl-NL" dirty="0"/>
              <a:t>, </a:t>
            </a:r>
            <a:r>
              <a:rPr lang="nl-NL" dirty="0" err="1"/>
              <a:t>controlled</a:t>
            </a:r>
            <a:r>
              <a:rPr lang="nl-NL" dirty="0"/>
              <a:t> (environment), </a:t>
            </a:r>
            <a:r>
              <a:rPr lang="nl-NL" u="sng" dirty="0" err="1"/>
              <a:t>handled</a:t>
            </a:r>
            <a:r>
              <a:rPr lang="nl-NL" u="sng" dirty="0"/>
              <a:t> </a:t>
            </a:r>
            <a:r>
              <a:rPr lang="nl-NL" u="sng" dirty="0" err="1"/>
              <a:t>by</a:t>
            </a:r>
            <a:r>
              <a:rPr lang="nl-NL" u="sng" dirty="0"/>
              <a:t> </a:t>
            </a:r>
            <a:r>
              <a:rPr lang="nl-NL" u="sng" dirty="0" err="1"/>
              <a:t>applications</a:t>
            </a:r>
            <a:r>
              <a:rPr lang="nl-NL" dirty="0"/>
              <a:t>, (data </a:t>
            </a:r>
            <a:r>
              <a:rPr lang="nl-NL" dirty="0" err="1"/>
              <a:t>quality</a:t>
            </a:r>
            <a:r>
              <a:rPr lang="nl-NL" dirty="0"/>
              <a:t> </a:t>
            </a:r>
            <a:r>
              <a:rPr lang="nl-NL" dirty="0" err="1"/>
              <a:t>centred</a:t>
            </a:r>
            <a:r>
              <a:rPr lang="nl-NL" dirty="0"/>
              <a:t>). </a:t>
            </a:r>
            <a:r>
              <a:rPr lang="nl-NL" b="1" dirty="0"/>
              <a:t>No surprises!</a:t>
            </a:r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LD </a:t>
            </a:r>
            <a:r>
              <a:rPr lang="nl-NL" dirty="0" err="1"/>
              <a:t>use</a:t>
            </a:r>
            <a:r>
              <a:rPr lang="nl-NL" dirty="0"/>
              <a:t> case: data </a:t>
            </a:r>
            <a:r>
              <a:rPr lang="nl-NL" dirty="0" err="1"/>
              <a:t>publication</a:t>
            </a:r>
            <a:r>
              <a:rPr lang="nl-NL" dirty="0"/>
              <a:t>, open environment, ‘</a:t>
            </a:r>
            <a:r>
              <a:rPr lang="nl-NL" u="sng" dirty="0" err="1"/>
              <a:t>handled</a:t>
            </a:r>
            <a:r>
              <a:rPr lang="nl-NL" u="sng" dirty="0"/>
              <a:t> </a:t>
            </a:r>
            <a:r>
              <a:rPr lang="nl-NL" u="sng" dirty="0" err="1"/>
              <a:t>by</a:t>
            </a:r>
            <a:r>
              <a:rPr lang="nl-NL" u="sng" dirty="0"/>
              <a:t> </a:t>
            </a:r>
            <a:r>
              <a:rPr lang="nl-NL" u="sng" dirty="0" err="1"/>
              <a:t>the</a:t>
            </a:r>
            <a:r>
              <a:rPr lang="nl-NL" u="sng" dirty="0"/>
              <a:t> web</a:t>
            </a:r>
            <a:r>
              <a:rPr lang="nl-NL" dirty="0"/>
              <a:t>’ (data access </a:t>
            </a:r>
            <a:r>
              <a:rPr lang="nl-NL" dirty="0" err="1"/>
              <a:t>centred</a:t>
            </a:r>
            <a:r>
              <a:rPr lang="nl-NL" dirty="0"/>
              <a:t>). </a:t>
            </a:r>
            <a:r>
              <a:rPr lang="nl-NL" b="1" dirty="0"/>
              <a:t>Be </a:t>
            </a:r>
            <a:r>
              <a:rPr lang="nl-NL" b="1" dirty="0" err="1"/>
              <a:t>surprised</a:t>
            </a:r>
            <a:r>
              <a:rPr lang="nl-NL" b="1" dirty="0"/>
              <a:t>!?</a:t>
            </a:r>
          </a:p>
          <a:p>
            <a:endParaRPr lang="nl-NL" dirty="0"/>
          </a:p>
          <a:p>
            <a:r>
              <a:rPr lang="nl-NL" dirty="0"/>
              <a:t>	</a:t>
            </a:r>
          </a:p>
        </p:txBody>
      </p:sp>
      <p:pic>
        <p:nvPicPr>
          <p:cNvPr id="1026" name="Picture 2" descr="Surprise...">
            <a:extLst>
              <a:ext uri="{FF2B5EF4-FFF2-40B4-BE49-F238E27FC236}">
                <a16:creationId xmlns:a16="http://schemas.microsoft.com/office/drawing/2014/main" id="{52D80399-663C-440A-B2C3-64093F975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011912"/>
            <a:ext cx="848691" cy="113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erelateerde afbeelding">
            <a:extLst>
              <a:ext uri="{FF2B5EF4-FFF2-40B4-BE49-F238E27FC236}">
                <a16:creationId xmlns:a16="http://schemas.microsoft.com/office/drawing/2014/main" id="{6288E909-728E-41C0-8E4F-A4D65E75C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859782"/>
            <a:ext cx="72008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ug of War">
            <a:extLst>
              <a:ext uri="{FF2B5EF4-FFF2-40B4-BE49-F238E27FC236}">
                <a16:creationId xmlns:a16="http://schemas.microsoft.com/office/drawing/2014/main" id="{5040AE8C-EDE6-48B8-B767-990BB3143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499" y="0"/>
            <a:ext cx="1605501" cy="107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784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E2526B-CF07-458B-A740-E1A1C403E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Typical</a:t>
            </a:r>
            <a:r>
              <a:rPr lang="nl-NL" dirty="0"/>
              <a:t> UML domainmodel </a:t>
            </a:r>
            <a:r>
              <a:rPr lang="nl-NL" dirty="0" err="1"/>
              <a:t>use</a:t>
            </a:r>
            <a:r>
              <a:rPr lang="nl-NL" dirty="0"/>
              <a:t> cases/</a:t>
            </a:r>
            <a:r>
              <a:rPr lang="nl-NL" dirty="0" err="1"/>
              <a:t>concepts</a:t>
            </a:r>
            <a:endParaRPr lang="nl-NL" dirty="0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A8A2BA9B-B504-4EB3-8156-9EF97C3489C3}"/>
              </a:ext>
            </a:extLst>
          </p:cNvPr>
          <p:cNvSpPr/>
          <p:nvPr/>
        </p:nvSpPr>
        <p:spPr>
          <a:xfrm>
            <a:off x="457200" y="2067694"/>
            <a:ext cx="71105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lain"/>
            </a:pPr>
            <a:r>
              <a:rPr lang="nl-NL" dirty="0"/>
              <a:t>           </a:t>
            </a:r>
            <a:r>
              <a:rPr lang="nl-NL" dirty="0" err="1"/>
              <a:t>vocabularies</a:t>
            </a:r>
            <a:r>
              <a:rPr lang="nl-NL" dirty="0"/>
              <a:t> of classes – </a:t>
            </a:r>
            <a:r>
              <a:rPr lang="nl-NL" dirty="0" err="1"/>
              <a:t>taxonomy</a:t>
            </a:r>
            <a:endParaRPr lang="nl-NL" dirty="0"/>
          </a:p>
          <a:p>
            <a:pPr marL="342900" indent="-342900">
              <a:buAutoNum type="arabicPlain"/>
            </a:pPr>
            <a:r>
              <a:rPr lang="nl-NL" dirty="0"/>
              <a:t>           </a:t>
            </a:r>
            <a:r>
              <a:rPr lang="nl-NL" dirty="0" err="1"/>
              <a:t>Codelists</a:t>
            </a:r>
            <a:endParaRPr lang="nl-NL" dirty="0"/>
          </a:p>
          <a:p>
            <a:pPr marL="342900" indent="-342900">
              <a:buAutoNum type="arabicPlain"/>
            </a:pPr>
            <a:r>
              <a:rPr lang="nl-NL" dirty="0"/>
              <a:t>           </a:t>
            </a:r>
            <a:r>
              <a:rPr lang="nl-NL" dirty="0" err="1"/>
              <a:t>datastructure</a:t>
            </a:r>
            <a:r>
              <a:rPr lang="nl-NL" dirty="0"/>
              <a:t>/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dirty="0" err="1"/>
              <a:t>oriented</a:t>
            </a:r>
            <a:r>
              <a:rPr lang="nl-NL" dirty="0"/>
              <a:t>		</a:t>
            </a:r>
          </a:p>
          <a:p>
            <a:r>
              <a:rPr lang="nl-NL" dirty="0"/>
              <a:t>4	data </a:t>
            </a:r>
            <a:r>
              <a:rPr lang="nl-NL" dirty="0" err="1"/>
              <a:t>publishing</a:t>
            </a:r>
            <a:r>
              <a:rPr lang="nl-NL" dirty="0"/>
              <a:t> – exchange -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dirty="0" err="1"/>
              <a:t>oriented</a:t>
            </a:r>
            <a:r>
              <a:rPr lang="nl-NL" dirty="0"/>
              <a:t> 	</a:t>
            </a:r>
          </a:p>
          <a:p>
            <a:r>
              <a:rPr lang="nl-NL" dirty="0"/>
              <a:t>5	data </a:t>
            </a:r>
            <a:r>
              <a:rPr lang="nl-NL" dirty="0" err="1"/>
              <a:t>validation</a:t>
            </a:r>
            <a:r>
              <a:rPr lang="nl-NL" dirty="0"/>
              <a:t>					</a:t>
            </a:r>
          </a:p>
          <a:p>
            <a:r>
              <a:rPr lang="nl-NL" dirty="0"/>
              <a:t>6	vocabularies </a:t>
            </a:r>
            <a:r>
              <a:rPr lang="nl-NL" dirty="0" err="1"/>
              <a:t>related</a:t>
            </a:r>
            <a:r>
              <a:rPr lang="nl-NL" dirty="0"/>
              <a:t>, </a:t>
            </a:r>
            <a:r>
              <a:rPr lang="nl-NL" dirty="0" err="1"/>
              <a:t>harmonisation</a:t>
            </a:r>
            <a:endParaRPr lang="nl-NL" dirty="0"/>
          </a:p>
        </p:txBody>
      </p:sp>
      <p:pic>
        <p:nvPicPr>
          <p:cNvPr id="4" name="Picture 2" descr="Afbeeldingsresultaat voor werkproces">
            <a:extLst>
              <a:ext uri="{FF2B5EF4-FFF2-40B4-BE49-F238E27FC236}">
                <a16:creationId xmlns:a16="http://schemas.microsoft.com/office/drawing/2014/main" id="{8E379D6C-0F16-4799-BE18-04F9C9918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8" b="10118"/>
          <a:stretch>
            <a:fillRect/>
          </a:stretch>
        </p:blipFill>
        <p:spPr bwMode="auto">
          <a:xfrm>
            <a:off x="5889630" y="3289737"/>
            <a:ext cx="3275856" cy="1842669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902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E2526B-CF07-458B-A740-E1A1C403E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Typical</a:t>
            </a:r>
            <a:r>
              <a:rPr lang="nl-NL" dirty="0"/>
              <a:t> LD model </a:t>
            </a:r>
            <a:r>
              <a:rPr lang="nl-NL" dirty="0" err="1"/>
              <a:t>use</a:t>
            </a:r>
            <a:r>
              <a:rPr lang="nl-NL" dirty="0"/>
              <a:t> cases/</a:t>
            </a:r>
            <a:r>
              <a:rPr lang="nl-NL" dirty="0" err="1"/>
              <a:t>concepts</a:t>
            </a:r>
            <a:endParaRPr lang="nl-NL" dirty="0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A8A2BA9B-B504-4EB3-8156-9EF97C3489C3}"/>
              </a:ext>
            </a:extLst>
          </p:cNvPr>
          <p:cNvSpPr/>
          <p:nvPr/>
        </p:nvSpPr>
        <p:spPr>
          <a:xfrm>
            <a:off x="683568" y="2228058"/>
            <a:ext cx="59766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lain"/>
            </a:pPr>
            <a:r>
              <a:rPr lang="nl-NL" dirty="0"/>
              <a:t>           </a:t>
            </a:r>
            <a:r>
              <a:rPr lang="nl-NL" dirty="0" err="1"/>
              <a:t>vocabulary</a:t>
            </a:r>
            <a:r>
              <a:rPr lang="nl-NL" dirty="0"/>
              <a:t>, thesaurus</a:t>
            </a:r>
          </a:p>
          <a:p>
            <a:r>
              <a:rPr lang="nl-NL" dirty="0"/>
              <a:t>2a	Knowledge model (</a:t>
            </a:r>
            <a:r>
              <a:rPr lang="nl-NL" dirty="0" err="1"/>
              <a:t>ontology</a:t>
            </a:r>
            <a:r>
              <a:rPr lang="nl-NL" dirty="0"/>
              <a:t>) </a:t>
            </a:r>
            <a:r>
              <a:rPr lang="nl-NL" dirty="0" err="1"/>
              <a:t>simple</a:t>
            </a:r>
            <a:endParaRPr lang="nl-NL" dirty="0"/>
          </a:p>
          <a:p>
            <a:r>
              <a:rPr lang="nl-NL" dirty="0"/>
              <a:t>2b	Knowledge model (</a:t>
            </a:r>
            <a:r>
              <a:rPr lang="nl-NL" dirty="0" err="1"/>
              <a:t>ontology</a:t>
            </a:r>
            <a:r>
              <a:rPr lang="nl-NL" dirty="0"/>
              <a:t>) complex</a:t>
            </a:r>
          </a:p>
          <a:p>
            <a:r>
              <a:rPr lang="nl-NL" dirty="0"/>
              <a:t>3	web of data (</a:t>
            </a:r>
            <a:r>
              <a:rPr lang="nl-NL" dirty="0" err="1"/>
              <a:t>publishing</a:t>
            </a:r>
            <a:r>
              <a:rPr lang="nl-NL" dirty="0"/>
              <a:t>, </a:t>
            </a:r>
            <a:r>
              <a:rPr lang="nl-NL" dirty="0" err="1"/>
              <a:t>sharing</a:t>
            </a:r>
            <a:r>
              <a:rPr lang="nl-NL" dirty="0"/>
              <a:t>), </a:t>
            </a:r>
            <a:r>
              <a:rPr lang="nl-NL" dirty="0" err="1"/>
              <a:t>semantic</a:t>
            </a:r>
            <a:r>
              <a:rPr lang="nl-NL" dirty="0"/>
              <a:t> web</a:t>
            </a:r>
          </a:p>
          <a:p>
            <a:r>
              <a:rPr lang="nl-NL" dirty="0"/>
              <a:t>4	Knowledge </a:t>
            </a:r>
            <a:r>
              <a:rPr lang="nl-NL" dirty="0" err="1"/>
              <a:t>deduction</a:t>
            </a:r>
            <a:r>
              <a:rPr lang="nl-NL" dirty="0"/>
              <a:t>, </a:t>
            </a:r>
            <a:r>
              <a:rPr lang="nl-NL" dirty="0" err="1"/>
              <a:t>reasoning</a:t>
            </a:r>
            <a:endParaRPr lang="nl-NL" dirty="0"/>
          </a:p>
          <a:p>
            <a:r>
              <a:rPr lang="nl-NL" dirty="0"/>
              <a:t>5	</a:t>
            </a:r>
            <a:r>
              <a:rPr lang="nl-NL" dirty="0" err="1"/>
              <a:t>artificial</a:t>
            </a:r>
            <a:r>
              <a:rPr lang="nl-NL" dirty="0"/>
              <a:t> intelligence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6294B79-DF00-401A-8505-5E9DF993E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208" y="2915442"/>
            <a:ext cx="3794305" cy="2232764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1506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37129D-8D29-470D-89D1-0B81992D6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627534"/>
            <a:ext cx="8229600" cy="1217290"/>
          </a:xfrm>
        </p:spPr>
        <p:txBody>
          <a:bodyPr>
            <a:normAutofit/>
          </a:bodyPr>
          <a:lstStyle/>
          <a:p>
            <a:r>
              <a:rPr lang="nl-NL" dirty="0"/>
              <a:t>UML – LD </a:t>
            </a:r>
            <a:r>
              <a:rPr lang="nl-NL" dirty="0" err="1"/>
              <a:t>combination</a:t>
            </a:r>
            <a:br>
              <a:rPr lang="nl-NL" dirty="0"/>
            </a:br>
            <a:r>
              <a:rPr lang="nl-NL" dirty="0"/>
              <a:t>UML – LD </a:t>
            </a:r>
            <a:r>
              <a:rPr lang="nl-NL" dirty="0" err="1"/>
              <a:t>derivation</a:t>
            </a:r>
            <a:endParaRPr lang="nl-NL" dirty="0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564CC728-3D01-4DFB-AC99-1E53D3D7EE41}"/>
              </a:ext>
            </a:extLst>
          </p:cNvPr>
          <p:cNvSpPr/>
          <p:nvPr/>
        </p:nvSpPr>
        <p:spPr>
          <a:xfrm>
            <a:off x="2152328" y="257175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dirty="0" err="1">
                <a:solidFill>
                  <a:srgbClr val="000000"/>
                </a:solidFill>
                <a:latin typeface="Arial" panose="020B0604020202020204" pitchFamily="34" charset="0"/>
              </a:rPr>
              <a:t>Let’s</a:t>
            </a:r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</a:rPr>
              <a:t> make UML </a:t>
            </a:r>
            <a:r>
              <a:rPr lang="nl-NL" dirty="0" err="1">
                <a:solidFill>
                  <a:srgbClr val="000000"/>
                </a:solidFill>
                <a:latin typeface="Arial" panose="020B0604020202020204" pitchFamily="34" charset="0"/>
              </a:rPr>
              <a:t>and</a:t>
            </a:r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</a:rPr>
              <a:t> LD </a:t>
            </a:r>
            <a:r>
              <a:rPr lang="nl-NL" dirty="0" err="1">
                <a:solidFill>
                  <a:srgbClr val="000000"/>
                </a:solidFill>
                <a:latin typeface="Arial" panose="020B0604020202020204" pitchFamily="34" charset="0"/>
              </a:rPr>
              <a:t>interoperable</a:t>
            </a:r>
            <a:endParaRPr lang="nl-NL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6DEB001-734E-44E6-B286-4D7867F5CD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5816" y="3003798"/>
            <a:ext cx="6289848" cy="321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571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ep 6">
            <a:extLst>
              <a:ext uri="{FF2B5EF4-FFF2-40B4-BE49-F238E27FC236}">
                <a16:creationId xmlns:a16="http://schemas.microsoft.com/office/drawing/2014/main" id="{FAD697BA-EB8C-41FA-B9D4-764E0381E280}"/>
              </a:ext>
            </a:extLst>
          </p:cNvPr>
          <p:cNvGrpSpPr/>
          <p:nvPr/>
        </p:nvGrpSpPr>
        <p:grpSpPr>
          <a:xfrm>
            <a:off x="1979712" y="1059582"/>
            <a:ext cx="4867275" cy="2314942"/>
            <a:chOff x="1642889" y="1347614"/>
            <a:chExt cx="4867275" cy="2314942"/>
          </a:xfrm>
        </p:grpSpPr>
        <p:sp>
          <p:nvSpPr>
            <p:cNvPr id="6" name="Wolkvormige toelichting 5"/>
            <p:cNvSpPr/>
            <p:nvPr/>
          </p:nvSpPr>
          <p:spPr>
            <a:xfrm>
              <a:off x="3347864" y="1347614"/>
              <a:ext cx="1581150" cy="771525"/>
            </a:xfrm>
            <a:prstGeom prst="cloudCallout">
              <a:avLst>
                <a:gd name="adj1" fmla="val -120833"/>
                <a:gd name="adj2" fmla="val 229167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350" dirty="0" err="1"/>
                <a:t>Universe</a:t>
              </a:r>
              <a:r>
                <a:rPr lang="nl-NL" sz="1350" dirty="0"/>
                <a:t> of Discourse</a:t>
              </a:r>
            </a:p>
            <a:p>
              <a:pPr algn="ctr"/>
              <a:r>
                <a:rPr lang="nl-NL" sz="1350" dirty="0"/>
                <a:t>(</a:t>
              </a:r>
              <a:r>
                <a:rPr lang="nl-NL" sz="1350" dirty="0" err="1"/>
                <a:t>UoD</a:t>
              </a:r>
              <a:r>
                <a:rPr lang="nl-NL" sz="1350" dirty="0"/>
                <a:t>)</a:t>
              </a:r>
            </a:p>
          </p:txBody>
        </p:sp>
        <p:sp>
          <p:nvSpPr>
            <p:cNvPr id="12" name="Rechthoek 11"/>
            <p:cNvSpPr/>
            <p:nvPr/>
          </p:nvSpPr>
          <p:spPr>
            <a:xfrm>
              <a:off x="3024014" y="2376314"/>
              <a:ext cx="542925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350"/>
            </a:p>
          </p:txBody>
        </p:sp>
        <p:cxnSp>
          <p:nvCxnSpPr>
            <p:cNvPr id="14" name="Rechte verbindingslijn met pijl 13"/>
            <p:cNvCxnSpPr/>
            <p:nvPr/>
          </p:nvCxnSpPr>
          <p:spPr>
            <a:xfrm flipV="1">
              <a:off x="2471564" y="2119139"/>
              <a:ext cx="1171575" cy="114794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met pijl 15"/>
            <p:cNvCxnSpPr/>
            <p:nvPr/>
          </p:nvCxnSpPr>
          <p:spPr>
            <a:xfrm flipH="1" flipV="1">
              <a:off x="4709939" y="2033414"/>
              <a:ext cx="1062038" cy="123367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kstvak 16"/>
            <p:cNvSpPr txBox="1"/>
            <p:nvPr/>
          </p:nvSpPr>
          <p:spPr>
            <a:xfrm>
              <a:off x="2521247" y="2201458"/>
              <a:ext cx="67358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050" i="1" dirty="0"/>
                <a:t>model of</a:t>
              </a:r>
            </a:p>
          </p:txBody>
        </p:sp>
        <p:sp>
          <p:nvSpPr>
            <p:cNvPr id="18" name="Tekstvak 17"/>
            <p:cNvSpPr txBox="1"/>
            <p:nvPr/>
          </p:nvSpPr>
          <p:spPr>
            <a:xfrm>
              <a:off x="5003970" y="2196937"/>
              <a:ext cx="6639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050" i="1" dirty="0"/>
                <a:t>model of</a:t>
              </a:r>
            </a:p>
          </p:txBody>
        </p:sp>
        <p:grpSp>
          <p:nvGrpSpPr>
            <p:cNvPr id="11" name="Groep 10"/>
            <p:cNvGrpSpPr/>
            <p:nvPr/>
          </p:nvGrpSpPr>
          <p:grpSpPr>
            <a:xfrm>
              <a:off x="5033789" y="2886085"/>
              <a:ext cx="1476375" cy="762000"/>
              <a:chOff x="6731000" y="2508495"/>
              <a:chExt cx="1968500" cy="1016000"/>
            </a:xfrm>
          </p:grpSpPr>
          <p:sp>
            <p:nvSpPr>
              <p:cNvPr id="8" name="Afgeronde rechthoek 7"/>
              <p:cNvSpPr/>
              <p:nvPr/>
            </p:nvSpPr>
            <p:spPr>
              <a:xfrm>
                <a:off x="6731000" y="2508495"/>
                <a:ext cx="1968500" cy="101600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466725" algn="ctr"/>
                <a:r>
                  <a:rPr lang="nl-NL" sz="1350" dirty="0"/>
                  <a:t>RDF</a:t>
                </a:r>
              </a:p>
              <a:p>
                <a:pPr marL="466725" algn="ctr"/>
                <a:r>
                  <a:rPr lang="nl-NL" sz="1350" dirty="0"/>
                  <a:t>model</a:t>
                </a:r>
              </a:p>
            </p:txBody>
          </p:sp>
          <p:pic>
            <p:nvPicPr>
              <p:cNvPr id="10" name="Afbeelding 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6845" y="2695942"/>
                <a:ext cx="587275" cy="641105"/>
              </a:xfrm>
              <a:prstGeom prst="rect">
                <a:avLst/>
              </a:prstGeom>
            </p:spPr>
          </p:pic>
        </p:grpSp>
        <p:grpSp>
          <p:nvGrpSpPr>
            <p:cNvPr id="5" name="Groep 4"/>
            <p:cNvGrpSpPr/>
            <p:nvPr/>
          </p:nvGrpSpPr>
          <p:grpSpPr>
            <a:xfrm>
              <a:off x="1642889" y="2900556"/>
              <a:ext cx="1476375" cy="762000"/>
              <a:chOff x="1193800" y="1003300"/>
              <a:chExt cx="1968500" cy="1016000"/>
            </a:xfrm>
          </p:grpSpPr>
          <p:sp>
            <p:nvSpPr>
              <p:cNvPr id="3" name="Afgeronde rechthoek 2"/>
              <p:cNvSpPr/>
              <p:nvPr/>
            </p:nvSpPr>
            <p:spPr>
              <a:xfrm>
                <a:off x="1193800" y="1003300"/>
                <a:ext cx="1968500" cy="101600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466725" algn="ctr"/>
                <a:r>
                  <a:rPr lang="nl-NL" sz="1350" dirty="0"/>
                  <a:t>UML</a:t>
                </a:r>
              </a:p>
              <a:p>
                <a:pPr marL="466725" algn="ctr"/>
                <a:r>
                  <a:rPr lang="nl-NL" sz="1350" dirty="0"/>
                  <a:t>model</a:t>
                </a:r>
              </a:p>
            </p:txBody>
          </p:sp>
          <p:pic>
            <p:nvPicPr>
              <p:cNvPr id="4" name="Afbeelding 3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477"/>
              <a:stretch/>
            </p:blipFill>
            <p:spPr>
              <a:xfrm>
                <a:off x="1308100" y="1136895"/>
                <a:ext cx="571500" cy="748810"/>
              </a:xfrm>
              <a:prstGeom prst="rect">
                <a:avLst/>
              </a:prstGeom>
            </p:spPr>
          </p:pic>
        </p:grpSp>
        <p:sp>
          <p:nvSpPr>
            <p:cNvPr id="19" name="PIJL-RECHTS 18"/>
            <p:cNvSpPr/>
            <p:nvPr/>
          </p:nvSpPr>
          <p:spPr>
            <a:xfrm>
              <a:off x="3204989" y="3083820"/>
              <a:ext cx="1724025" cy="3954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350" dirty="0" err="1"/>
                <a:t>transformation</a:t>
              </a:r>
              <a:endParaRPr lang="nl-NL" sz="1350" dirty="0"/>
            </a:p>
          </p:txBody>
        </p:sp>
      </p:grpSp>
      <p:sp>
        <p:nvSpPr>
          <p:cNvPr id="2" name="Tekstvak 1">
            <a:extLst>
              <a:ext uri="{FF2B5EF4-FFF2-40B4-BE49-F238E27FC236}">
                <a16:creationId xmlns:a16="http://schemas.microsoft.com/office/drawing/2014/main" id="{F13222EE-CA71-4D14-B4D9-43B3B0DE4730}"/>
              </a:ext>
            </a:extLst>
          </p:cNvPr>
          <p:cNvSpPr txBox="1"/>
          <p:nvPr/>
        </p:nvSpPr>
        <p:spPr>
          <a:xfrm>
            <a:off x="47105" y="3559408"/>
            <a:ext cx="913102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Building on </a:t>
            </a:r>
            <a:r>
              <a:rPr lang="nl-NL" sz="1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existing</a:t>
            </a:r>
            <a:r>
              <a:rPr lang="nl-NL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knowledge</a:t>
            </a:r>
            <a:r>
              <a:rPr lang="nl-NL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</a:p>
          <a:p>
            <a:endParaRPr lang="nl-NL" sz="1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ISO 19150-2: 2015 - Geographic information -- Ontology -- Part 2: Rules for developing ontologies in the Web Ontology Language (OWL)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INSPIRE - Guidelines for the RDF encoding of spatial data (ARE3NA)</a:t>
            </a:r>
            <a:endParaRPr lang="nl-NL" sz="1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847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Wolkvormige toelichting 5"/>
          <p:cNvSpPr/>
          <p:nvPr/>
        </p:nvSpPr>
        <p:spPr>
          <a:xfrm>
            <a:off x="1962150" y="361950"/>
            <a:ext cx="1581150" cy="771525"/>
          </a:xfrm>
          <a:prstGeom prst="cloudCallout">
            <a:avLst>
              <a:gd name="adj1" fmla="val -120833"/>
              <a:gd name="adj2" fmla="val 2291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350" dirty="0" err="1"/>
              <a:t>Universe</a:t>
            </a:r>
            <a:r>
              <a:rPr lang="nl-NL" sz="1350" dirty="0"/>
              <a:t> of Discourse</a:t>
            </a:r>
          </a:p>
          <a:p>
            <a:pPr algn="ctr"/>
            <a:r>
              <a:rPr lang="nl-NL" sz="1350" dirty="0"/>
              <a:t>(</a:t>
            </a:r>
            <a:r>
              <a:rPr lang="nl-NL" sz="1350" dirty="0" err="1"/>
              <a:t>UoD</a:t>
            </a:r>
            <a:r>
              <a:rPr lang="nl-NL" sz="1350" dirty="0"/>
              <a:t>)</a:t>
            </a:r>
          </a:p>
        </p:txBody>
      </p:sp>
      <p:sp>
        <p:nvSpPr>
          <p:cNvPr id="12" name="Rechthoek 11"/>
          <p:cNvSpPr/>
          <p:nvPr/>
        </p:nvSpPr>
        <p:spPr>
          <a:xfrm>
            <a:off x="1638300" y="1390650"/>
            <a:ext cx="542925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cxnSp>
        <p:nvCxnSpPr>
          <p:cNvPr id="14" name="Rechte verbindingslijn met pijl 13"/>
          <p:cNvCxnSpPr/>
          <p:nvPr/>
        </p:nvCxnSpPr>
        <p:spPr>
          <a:xfrm flipV="1">
            <a:off x="1085850" y="1133475"/>
            <a:ext cx="1171575" cy="11479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met pijl 15"/>
          <p:cNvCxnSpPr/>
          <p:nvPr/>
        </p:nvCxnSpPr>
        <p:spPr>
          <a:xfrm flipH="1" flipV="1">
            <a:off x="3648075" y="828675"/>
            <a:ext cx="4171293" cy="13620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vak 16"/>
          <p:cNvSpPr txBox="1"/>
          <p:nvPr/>
        </p:nvSpPr>
        <p:spPr>
          <a:xfrm>
            <a:off x="1135533" y="1215794"/>
            <a:ext cx="6639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i="1" dirty="0"/>
              <a:t>model of</a:t>
            </a:r>
          </a:p>
        </p:txBody>
      </p:sp>
      <p:sp>
        <p:nvSpPr>
          <p:cNvPr id="18" name="Tekstvak 17"/>
          <p:cNvSpPr txBox="1"/>
          <p:nvPr/>
        </p:nvSpPr>
        <p:spPr>
          <a:xfrm>
            <a:off x="5442819" y="1159817"/>
            <a:ext cx="6639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i="1" dirty="0"/>
              <a:t>model of</a:t>
            </a:r>
          </a:p>
        </p:txBody>
      </p:sp>
      <p:grpSp>
        <p:nvGrpSpPr>
          <p:cNvPr id="5" name="Groep 4"/>
          <p:cNvGrpSpPr/>
          <p:nvPr/>
        </p:nvGrpSpPr>
        <p:grpSpPr>
          <a:xfrm>
            <a:off x="257175" y="1914892"/>
            <a:ext cx="1476375" cy="762000"/>
            <a:chOff x="1193800" y="1003300"/>
            <a:chExt cx="1968500" cy="1016000"/>
          </a:xfrm>
        </p:grpSpPr>
        <p:sp>
          <p:nvSpPr>
            <p:cNvPr id="3" name="Afgeronde rechthoek 2"/>
            <p:cNvSpPr/>
            <p:nvPr/>
          </p:nvSpPr>
          <p:spPr>
            <a:xfrm>
              <a:off x="1193800" y="1003300"/>
              <a:ext cx="1968500" cy="1016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466725" algn="ctr"/>
              <a:r>
                <a:rPr lang="nl-NL" sz="1350" dirty="0"/>
                <a:t>UML</a:t>
              </a:r>
            </a:p>
            <a:p>
              <a:pPr marL="466725" algn="ctr"/>
              <a:r>
                <a:rPr lang="nl-NL" sz="1350" dirty="0"/>
                <a:t>model</a:t>
              </a:r>
            </a:p>
          </p:txBody>
        </p:sp>
        <p:pic>
          <p:nvPicPr>
            <p:cNvPr id="4" name="Afbeelding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77"/>
            <a:stretch/>
          </p:blipFill>
          <p:spPr>
            <a:xfrm>
              <a:off x="1308100" y="1136895"/>
              <a:ext cx="571500" cy="748810"/>
            </a:xfrm>
            <a:prstGeom prst="rect">
              <a:avLst/>
            </a:prstGeom>
          </p:spPr>
        </p:pic>
      </p:grpSp>
      <p:sp>
        <p:nvSpPr>
          <p:cNvPr id="19" name="PIJL-RECHTS 18"/>
          <p:cNvSpPr/>
          <p:nvPr/>
        </p:nvSpPr>
        <p:spPr>
          <a:xfrm>
            <a:off x="1819275" y="2098156"/>
            <a:ext cx="1724025" cy="3954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/>
              <a:t>autom.transformation</a:t>
            </a:r>
            <a:endParaRPr lang="nl-NL" sz="1200" dirty="0"/>
          </a:p>
        </p:txBody>
      </p:sp>
      <p:sp>
        <p:nvSpPr>
          <p:cNvPr id="22" name="PIJL-RECHTS 21"/>
          <p:cNvSpPr/>
          <p:nvPr/>
        </p:nvSpPr>
        <p:spPr>
          <a:xfrm>
            <a:off x="5264715" y="2083685"/>
            <a:ext cx="1724025" cy="3954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350" dirty="0"/>
              <a:t>manual </a:t>
            </a:r>
            <a:r>
              <a:rPr lang="nl-NL" sz="1350" dirty="0" err="1"/>
              <a:t>refinement</a:t>
            </a:r>
            <a:endParaRPr lang="nl-NL" sz="1350" dirty="0"/>
          </a:p>
        </p:txBody>
      </p:sp>
      <p:cxnSp>
        <p:nvCxnSpPr>
          <p:cNvPr id="23" name="Rechte verbindingslijn met pijl 22"/>
          <p:cNvCxnSpPr/>
          <p:nvPr/>
        </p:nvCxnSpPr>
        <p:spPr>
          <a:xfrm flipH="1" flipV="1">
            <a:off x="3571875" y="1509712"/>
            <a:ext cx="735425" cy="786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ep 28"/>
          <p:cNvGrpSpPr/>
          <p:nvPr/>
        </p:nvGrpSpPr>
        <p:grpSpPr>
          <a:xfrm>
            <a:off x="3492065" y="1310055"/>
            <a:ext cx="159620" cy="214129"/>
            <a:chOff x="4114800" y="4349995"/>
            <a:chExt cx="212827" cy="285505"/>
          </a:xfrm>
        </p:grpSpPr>
        <p:cxnSp>
          <p:nvCxnSpPr>
            <p:cNvPr id="25" name="Rechte verbindingslijn 24"/>
            <p:cNvCxnSpPr/>
            <p:nvPr/>
          </p:nvCxnSpPr>
          <p:spPr>
            <a:xfrm>
              <a:off x="4114800" y="4349995"/>
              <a:ext cx="212827" cy="28550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Rechte verbindingslijn 25"/>
            <p:cNvCxnSpPr/>
            <p:nvPr/>
          </p:nvCxnSpPr>
          <p:spPr>
            <a:xfrm flipH="1">
              <a:off x="4114800" y="4349995"/>
              <a:ext cx="212827" cy="28550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Afgeronde rechthoek 30"/>
          <p:cNvSpPr/>
          <p:nvPr/>
        </p:nvSpPr>
        <p:spPr>
          <a:xfrm>
            <a:off x="257175" y="3575264"/>
            <a:ext cx="1476375" cy="762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400050" algn="ctr"/>
            <a:r>
              <a:rPr lang="nl-NL" sz="1350" dirty="0"/>
              <a:t>UML NEN3610</a:t>
            </a:r>
          </a:p>
          <a:p>
            <a:pPr marL="400050" algn="ctr"/>
            <a:r>
              <a:rPr lang="nl-NL" sz="1350" dirty="0"/>
              <a:t>metamodel</a:t>
            </a:r>
          </a:p>
        </p:txBody>
      </p:sp>
      <p:pic>
        <p:nvPicPr>
          <p:cNvPr id="32" name="Afbeelding 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77"/>
          <a:stretch/>
        </p:blipFill>
        <p:spPr>
          <a:xfrm>
            <a:off x="342900" y="3675460"/>
            <a:ext cx="428625" cy="561608"/>
          </a:xfrm>
          <a:prstGeom prst="rect">
            <a:avLst/>
          </a:prstGeom>
        </p:spPr>
      </p:pic>
      <p:sp>
        <p:nvSpPr>
          <p:cNvPr id="34" name="Afgeronde rechthoek 33"/>
          <p:cNvSpPr/>
          <p:nvPr/>
        </p:nvSpPr>
        <p:spPr>
          <a:xfrm>
            <a:off x="5235530" y="3575264"/>
            <a:ext cx="1476375" cy="762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400050" algn="ctr"/>
            <a:r>
              <a:rPr lang="nl-NL" sz="1350" dirty="0"/>
              <a:t>RDF</a:t>
            </a:r>
          </a:p>
          <a:p>
            <a:pPr marL="400050" algn="ctr"/>
            <a:r>
              <a:rPr lang="nl-NL" sz="1350" dirty="0" err="1"/>
              <a:t>GeoBase</a:t>
            </a:r>
            <a:endParaRPr lang="nl-NL" sz="1350" dirty="0"/>
          </a:p>
          <a:p>
            <a:pPr marL="400050" algn="ctr"/>
            <a:r>
              <a:rPr lang="nl-NL" sz="1350" dirty="0"/>
              <a:t>metamodel</a:t>
            </a:r>
          </a:p>
        </p:txBody>
      </p:sp>
      <p:pic>
        <p:nvPicPr>
          <p:cNvPr id="35" name="Afbeelding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914" y="3715850"/>
            <a:ext cx="440456" cy="480829"/>
          </a:xfrm>
          <a:prstGeom prst="rect">
            <a:avLst/>
          </a:prstGeom>
        </p:spPr>
      </p:pic>
      <p:cxnSp>
        <p:nvCxnSpPr>
          <p:cNvPr id="36" name="Rechte verbindingslijn met pijl 35"/>
          <p:cNvCxnSpPr>
            <a:stCxn id="3" idx="2"/>
            <a:endCxn id="31" idx="0"/>
          </p:cNvCxnSpPr>
          <p:nvPr/>
        </p:nvCxnSpPr>
        <p:spPr>
          <a:xfrm>
            <a:off x="995363" y="2676892"/>
            <a:ext cx="0" cy="8983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/>
          <p:cNvCxnSpPr/>
          <p:nvPr/>
        </p:nvCxnSpPr>
        <p:spPr>
          <a:xfrm>
            <a:off x="4386263" y="2281419"/>
            <a:ext cx="1056556" cy="12793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met pijl 41"/>
          <p:cNvCxnSpPr/>
          <p:nvPr/>
        </p:nvCxnSpPr>
        <p:spPr>
          <a:xfrm flipH="1">
            <a:off x="6543675" y="2295891"/>
            <a:ext cx="1275694" cy="12649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ep 14"/>
          <p:cNvGrpSpPr/>
          <p:nvPr/>
        </p:nvGrpSpPr>
        <p:grpSpPr>
          <a:xfrm>
            <a:off x="7129005" y="1900420"/>
            <a:ext cx="1476375" cy="762000"/>
            <a:chOff x="6731000" y="2508495"/>
            <a:chExt cx="1968500" cy="1016000"/>
          </a:xfrm>
        </p:grpSpPr>
        <p:sp>
          <p:nvSpPr>
            <p:cNvPr id="20" name="Afgeronde rechthoek 19"/>
            <p:cNvSpPr/>
            <p:nvPr/>
          </p:nvSpPr>
          <p:spPr>
            <a:xfrm>
              <a:off x="6731000" y="2508495"/>
              <a:ext cx="1968500" cy="1016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466725" algn="ctr"/>
              <a:r>
                <a:rPr lang="nl-NL" sz="1350" dirty="0"/>
                <a:t>RDF</a:t>
              </a:r>
            </a:p>
            <a:p>
              <a:pPr marL="466725" algn="ctr"/>
              <a:r>
                <a:rPr lang="nl-NL" sz="1350" dirty="0"/>
                <a:t>model</a:t>
              </a:r>
            </a:p>
            <a:p>
              <a:pPr marL="466725" algn="ctr"/>
              <a:r>
                <a:rPr lang="nl-NL" sz="1350" dirty="0"/>
                <a:t>#2</a:t>
              </a:r>
            </a:p>
          </p:txBody>
        </p:sp>
        <p:pic>
          <p:nvPicPr>
            <p:cNvPr id="21" name="Afbeelding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845" y="2695942"/>
              <a:ext cx="587275" cy="641105"/>
            </a:xfrm>
            <a:prstGeom prst="rect">
              <a:avLst/>
            </a:prstGeom>
          </p:spPr>
        </p:pic>
      </p:grpSp>
      <p:grpSp>
        <p:nvGrpSpPr>
          <p:cNvPr id="11" name="Groep 10"/>
          <p:cNvGrpSpPr/>
          <p:nvPr/>
        </p:nvGrpSpPr>
        <p:grpSpPr>
          <a:xfrm>
            <a:off x="3648075" y="1900421"/>
            <a:ext cx="1476375" cy="762000"/>
            <a:chOff x="6731000" y="2508495"/>
            <a:chExt cx="1968500" cy="1016000"/>
          </a:xfrm>
        </p:grpSpPr>
        <p:sp>
          <p:nvSpPr>
            <p:cNvPr id="8" name="Afgeronde rechthoek 7"/>
            <p:cNvSpPr/>
            <p:nvPr/>
          </p:nvSpPr>
          <p:spPr>
            <a:xfrm>
              <a:off x="6731000" y="2508495"/>
              <a:ext cx="1968500" cy="1016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466725" algn="ctr"/>
              <a:r>
                <a:rPr lang="nl-NL" sz="1350" dirty="0"/>
                <a:t>RDF</a:t>
              </a:r>
            </a:p>
            <a:p>
              <a:pPr marL="466725" algn="ctr"/>
              <a:r>
                <a:rPr lang="nl-NL" sz="1350" dirty="0"/>
                <a:t>model</a:t>
              </a:r>
            </a:p>
            <a:p>
              <a:pPr marL="466725" algn="ctr"/>
              <a:r>
                <a:rPr lang="nl-NL" sz="1350" dirty="0"/>
                <a:t>#1</a:t>
              </a:r>
            </a:p>
          </p:txBody>
        </p:sp>
        <p:pic>
          <p:nvPicPr>
            <p:cNvPr id="10" name="Afbeelding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845" y="2695942"/>
              <a:ext cx="587275" cy="641105"/>
            </a:xfrm>
            <a:prstGeom prst="rect">
              <a:avLst/>
            </a:prstGeom>
          </p:spPr>
        </p:pic>
      </p:grpSp>
      <p:sp>
        <p:nvSpPr>
          <p:cNvPr id="46" name="Tekstvak 45"/>
          <p:cNvSpPr txBox="1"/>
          <p:nvPr/>
        </p:nvSpPr>
        <p:spPr>
          <a:xfrm>
            <a:off x="995363" y="2963432"/>
            <a:ext cx="8386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i="1" dirty="0"/>
              <a:t>conforms </a:t>
            </a:r>
            <a:r>
              <a:rPr lang="nl-NL" sz="1050" i="1" dirty="0" err="1"/>
              <a:t>to</a:t>
            </a:r>
            <a:endParaRPr lang="nl-NL" sz="1050" i="1" dirty="0"/>
          </a:p>
        </p:txBody>
      </p:sp>
      <p:sp>
        <p:nvSpPr>
          <p:cNvPr id="47" name="Tekstvak 46"/>
          <p:cNvSpPr txBox="1"/>
          <p:nvPr/>
        </p:nvSpPr>
        <p:spPr>
          <a:xfrm>
            <a:off x="4197916" y="2963432"/>
            <a:ext cx="8386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i="1" dirty="0"/>
              <a:t>conforms </a:t>
            </a:r>
            <a:r>
              <a:rPr lang="nl-NL" sz="1050" i="1" dirty="0" err="1"/>
              <a:t>to</a:t>
            </a:r>
            <a:endParaRPr lang="nl-NL" sz="1050" i="1" dirty="0"/>
          </a:p>
        </p:txBody>
      </p:sp>
      <p:sp>
        <p:nvSpPr>
          <p:cNvPr id="48" name="Tekstvak 47"/>
          <p:cNvSpPr txBox="1"/>
          <p:nvPr/>
        </p:nvSpPr>
        <p:spPr>
          <a:xfrm>
            <a:off x="7060768" y="2966423"/>
            <a:ext cx="8386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i="1" dirty="0"/>
              <a:t>conforms </a:t>
            </a:r>
            <a:r>
              <a:rPr lang="nl-NL" sz="1050" i="1" dirty="0" err="1"/>
              <a:t>to</a:t>
            </a:r>
            <a:endParaRPr lang="nl-NL" sz="1050" i="1" dirty="0"/>
          </a:p>
        </p:txBody>
      </p:sp>
      <p:pic>
        <p:nvPicPr>
          <p:cNvPr id="33" name="Picture 4" descr="Afbeeldingsresultaat voor exclamation mark">
            <a:extLst>
              <a:ext uri="{FF2B5EF4-FFF2-40B4-BE49-F238E27FC236}">
                <a16:creationId xmlns:a16="http://schemas.microsoft.com/office/drawing/2014/main" id="{0B867119-F415-43CE-84BF-1DB2C04CD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60" y="1047931"/>
            <a:ext cx="717054" cy="717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ep 8">
            <a:extLst>
              <a:ext uri="{FF2B5EF4-FFF2-40B4-BE49-F238E27FC236}">
                <a16:creationId xmlns:a16="http://schemas.microsoft.com/office/drawing/2014/main" id="{D25C6BE1-0743-4710-8FD5-BC0A0EDCBD66}"/>
              </a:ext>
            </a:extLst>
          </p:cNvPr>
          <p:cNvGrpSpPr/>
          <p:nvPr/>
        </p:nvGrpSpPr>
        <p:grpSpPr>
          <a:xfrm>
            <a:off x="1687311" y="2484908"/>
            <a:ext cx="3859883" cy="2696201"/>
            <a:chOff x="1687311" y="2484908"/>
            <a:chExt cx="3859883" cy="2696201"/>
          </a:xfrm>
        </p:grpSpPr>
        <p:sp>
          <p:nvSpPr>
            <p:cNvPr id="2" name="Tekstvak 1">
              <a:extLst>
                <a:ext uri="{FF2B5EF4-FFF2-40B4-BE49-F238E27FC236}">
                  <a16:creationId xmlns:a16="http://schemas.microsoft.com/office/drawing/2014/main" id="{21D67E3D-481E-4314-9900-568C9DEA9151}"/>
                </a:ext>
              </a:extLst>
            </p:cNvPr>
            <p:cNvSpPr txBox="1"/>
            <p:nvPr/>
          </p:nvSpPr>
          <p:spPr>
            <a:xfrm>
              <a:off x="1687311" y="3426783"/>
              <a:ext cx="3711978" cy="1754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nl-NL" dirty="0" err="1"/>
                <a:t>Use</a:t>
              </a:r>
              <a:r>
                <a:rPr lang="nl-NL" dirty="0"/>
                <a:t> </a:t>
              </a:r>
              <a:r>
                <a:rPr lang="nl-NL" dirty="0" err="1"/>
                <a:t>standardized</a:t>
              </a:r>
              <a:r>
                <a:rPr lang="nl-NL" dirty="0"/>
                <a:t> vocabularies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nl-NL" dirty="0"/>
                <a:t>Complex datatypes as </a:t>
              </a:r>
              <a:r>
                <a:rPr lang="nl-NL" dirty="0" err="1"/>
                <a:t>concepts</a:t>
              </a:r>
              <a:endParaRPr lang="nl-NL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nl-NL" dirty="0"/>
                <a:t>Codelist </a:t>
              </a:r>
              <a:r>
                <a:rPr lang="nl-NL" dirty="0" err="1"/>
                <a:t>values</a:t>
              </a:r>
              <a:r>
                <a:rPr lang="nl-NL" dirty="0"/>
                <a:t> as </a:t>
              </a:r>
              <a:r>
                <a:rPr lang="nl-NL" dirty="0" err="1"/>
                <a:t>concepts</a:t>
              </a:r>
              <a:endParaRPr lang="nl-NL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nl-NL" dirty="0" err="1"/>
                <a:t>Relating</a:t>
              </a:r>
              <a:r>
                <a:rPr lang="nl-NL" dirty="0"/>
                <a:t> </a:t>
              </a:r>
              <a:r>
                <a:rPr lang="nl-NL" dirty="0" err="1"/>
                <a:t>external</a:t>
              </a:r>
              <a:r>
                <a:rPr lang="nl-NL" dirty="0"/>
                <a:t> </a:t>
              </a:r>
              <a:r>
                <a:rPr lang="nl-NL" dirty="0" err="1"/>
                <a:t>concepts</a:t>
              </a:r>
              <a:endParaRPr lang="nl-NL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nl-NL" dirty="0"/>
                <a:t>Multiple </a:t>
              </a:r>
              <a:r>
                <a:rPr lang="nl-NL" dirty="0" err="1"/>
                <a:t>inheritance</a:t>
              </a:r>
              <a:endParaRPr lang="nl-NL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nl-NL" dirty="0" err="1"/>
                <a:t>UML:Class</a:t>
              </a:r>
              <a:r>
                <a:rPr lang="nl-NL" dirty="0"/>
                <a:t> </a:t>
              </a:r>
              <a:r>
                <a:rPr lang="nl-NL" dirty="0" err="1"/>
                <a:t>not</a:t>
              </a:r>
              <a:r>
                <a:rPr lang="nl-NL" dirty="0"/>
                <a:t> </a:t>
              </a:r>
              <a:r>
                <a:rPr lang="nl-NL" dirty="0" err="1"/>
                <a:t>same</a:t>
              </a:r>
              <a:r>
                <a:rPr lang="nl-NL" dirty="0"/>
                <a:t> as </a:t>
              </a:r>
              <a:r>
                <a:rPr lang="nl-NL" dirty="0" err="1"/>
                <a:t>OWL:Class</a:t>
              </a:r>
              <a:r>
                <a:rPr lang="nl-NL" dirty="0"/>
                <a:t> </a:t>
              </a:r>
            </a:p>
          </p:txBody>
        </p:sp>
        <p:sp>
          <p:nvSpPr>
            <p:cNvPr id="7" name="Pijl: gestreept rechts 6">
              <a:extLst>
                <a:ext uri="{FF2B5EF4-FFF2-40B4-BE49-F238E27FC236}">
                  <a16:creationId xmlns:a16="http://schemas.microsoft.com/office/drawing/2014/main" id="{382AE8C9-FC1F-47E4-9C16-422B7AA7AACF}"/>
                </a:ext>
              </a:extLst>
            </p:cNvPr>
            <p:cNvSpPr/>
            <p:nvPr/>
          </p:nvSpPr>
          <p:spPr>
            <a:xfrm rot="18820076">
              <a:off x="4820855" y="2957331"/>
              <a:ext cx="1198761" cy="253916"/>
            </a:xfrm>
            <a:prstGeom prst="striped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375856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Rechte verbindingslijn met pijl 81"/>
          <p:cNvCxnSpPr/>
          <p:nvPr/>
        </p:nvCxnSpPr>
        <p:spPr>
          <a:xfrm flipH="1">
            <a:off x="4158419" y="3215518"/>
            <a:ext cx="140228" cy="10421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Afgeronde rechthoek 71"/>
          <p:cNvSpPr/>
          <p:nvPr/>
        </p:nvSpPr>
        <p:spPr>
          <a:xfrm>
            <a:off x="3648075" y="2822555"/>
            <a:ext cx="1476375" cy="762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400050" algn="ctr"/>
            <a:r>
              <a:rPr lang="nl-NL" sz="1350" dirty="0"/>
              <a:t>RDF</a:t>
            </a:r>
          </a:p>
          <a:p>
            <a:pPr marL="400050" algn="ctr"/>
            <a:r>
              <a:rPr lang="nl-NL" sz="1350" dirty="0" err="1"/>
              <a:t>GeoBase</a:t>
            </a:r>
            <a:endParaRPr lang="nl-NL" sz="1350" dirty="0"/>
          </a:p>
          <a:p>
            <a:pPr marL="400050" algn="ctr"/>
            <a:r>
              <a:rPr lang="nl-NL" sz="1350" dirty="0"/>
              <a:t>metamodel</a:t>
            </a:r>
          </a:p>
        </p:txBody>
      </p:sp>
      <p:cxnSp>
        <p:nvCxnSpPr>
          <p:cNvPr id="85" name="Rechte verbindingslijn met pijl 84"/>
          <p:cNvCxnSpPr/>
          <p:nvPr/>
        </p:nvCxnSpPr>
        <p:spPr>
          <a:xfrm flipH="1">
            <a:off x="4881259" y="2088811"/>
            <a:ext cx="2885202" cy="22380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Rechte verbindingslijn met pijl 91"/>
          <p:cNvCxnSpPr/>
          <p:nvPr/>
        </p:nvCxnSpPr>
        <p:spPr>
          <a:xfrm flipH="1">
            <a:off x="5124450" y="2005196"/>
            <a:ext cx="2694918" cy="8173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Wolkvormige toelichting 5"/>
          <p:cNvSpPr/>
          <p:nvPr/>
        </p:nvSpPr>
        <p:spPr>
          <a:xfrm>
            <a:off x="1962150" y="85725"/>
            <a:ext cx="1581150" cy="771525"/>
          </a:xfrm>
          <a:prstGeom prst="cloudCallout">
            <a:avLst>
              <a:gd name="adj1" fmla="val -120833"/>
              <a:gd name="adj2" fmla="val 2291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350" dirty="0" err="1"/>
              <a:t>Universe</a:t>
            </a:r>
            <a:r>
              <a:rPr lang="nl-NL" sz="1350" dirty="0"/>
              <a:t> of Discourse</a:t>
            </a:r>
          </a:p>
          <a:p>
            <a:pPr algn="ctr"/>
            <a:r>
              <a:rPr lang="nl-NL" sz="1350" dirty="0"/>
              <a:t>(</a:t>
            </a:r>
            <a:r>
              <a:rPr lang="nl-NL" sz="1350" dirty="0" err="1"/>
              <a:t>UoD</a:t>
            </a:r>
            <a:r>
              <a:rPr lang="nl-NL" sz="1350" dirty="0"/>
              <a:t>)</a:t>
            </a:r>
          </a:p>
        </p:txBody>
      </p:sp>
      <p:sp>
        <p:nvSpPr>
          <p:cNvPr id="12" name="Rechthoek 11"/>
          <p:cNvSpPr/>
          <p:nvPr/>
        </p:nvSpPr>
        <p:spPr>
          <a:xfrm>
            <a:off x="1638300" y="1114425"/>
            <a:ext cx="542925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cxnSp>
        <p:nvCxnSpPr>
          <p:cNvPr id="14" name="Rechte verbindingslijn met pijl 13"/>
          <p:cNvCxnSpPr/>
          <p:nvPr/>
        </p:nvCxnSpPr>
        <p:spPr>
          <a:xfrm flipV="1">
            <a:off x="1085850" y="857250"/>
            <a:ext cx="1171575" cy="11479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met pijl 15"/>
          <p:cNvCxnSpPr/>
          <p:nvPr/>
        </p:nvCxnSpPr>
        <p:spPr>
          <a:xfrm flipH="1" flipV="1">
            <a:off x="3648075" y="552450"/>
            <a:ext cx="4171293" cy="13620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vak 16"/>
          <p:cNvSpPr txBox="1"/>
          <p:nvPr/>
        </p:nvSpPr>
        <p:spPr>
          <a:xfrm>
            <a:off x="1135533" y="939569"/>
            <a:ext cx="6639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i="1" dirty="0"/>
              <a:t>model of</a:t>
            </a:r>
          </a:p>
        </p:txBody>
      </p:sp>
      <p:sp>
        <p:nvSpPr>
          <p:cNvPr id="18" name="Tekstvak 17"/>
          <p:cNvSpPr txBox="1"/>
          <p:nvPr/>
        </p:nvSpPr>
        <p:spPr>
          <a:xfrm>
            <a:off x="5442819" y="883592"/>
            <a:ext cx="6639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i="1" dirty="0"/>
              <a:t>model of</a:t>
            </a:r>
          </a:p>
        </p:txBody>
      </p:sp>
      <p:sp>
        <p:nvSpPr>
          <p:cNvPr id="19" name="PIJL-RECHTS 18"/>
          <p:cNvSpPr/>
          <p:nvPr/>
        </p:nvSpPr>
        <p:spPr>
          <a:xfrm>
            <a:off x="1819275" y="1821931"/>
            <a:ext cx="1724025" cy="3954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/>
              <a:t>autom</a:t>
            </a:r>
            <a:r>
              <a:rPr lang="nl-NL" sz="1200" dirty="0"/>
              <a:t>. </a:t>
            </a:r>
            <a:r>
              <a:rPr lang="nl-NL" sz="1200" dirty="0" err="1"/>
              <a:t>transformation</a:t>
            </a:r>
            <a:endParaRPr lang="nl-NL" sz="1200" dirty="0"/>
          </a:p>
        </p:txBody>
      </p:sp>
      <p:sp>
        <p:nvSpPr>
          <p:cNvPr id="22" name="PIJL-RECHTS 21"/>
          <p:cNvSpPr/>
          <p:nvPr/>
        </p:nvSpPr>
        <p:spPr>
          <a:xfrm>
            <a:off x="5264715" y="1807460"/>
            <a:ext cx="1724025" cy="3954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manual </a:t>
            </a:r>
            <a:r>
              <a:rPr lang="nl-NL" sz="1200" dirty="0" err="1"/>
              <a:t>refinement</a:t>
            </a:r>
            <a:endParaRPr lang="nl-NL" sz="1200" dirty="0"/>
          </a:p>
        </p:txBody>
      </p:sp>
      <p:grpSp>
        <p:nvGrpSpPr>
          <p:cNvPr id="15" name="Groep 14"/>
          <p:cNvGrpSpPr/>
          <p:nvPr/>
        </p:nvGrpSpPr>
        <p:grpSpPr>
          <a:xfrm>
            <a:off x="7129005" y="1624195"/>
            <a:ext cx="1476375" cy="762000"/>
            <a:chOff x="6731000" y="2508495"/>
            <a:chExt cx="1968500" cy="1016000"/>
          </a:xfrm>
        </p:grpSpPr>
        <p:sp>
          <p:nvSpPr>
            <p:cNvPr id="20" name="Afgeronde rechthoek 19"/>
            <p:cNvSpPr/>
            <p:nvPr/>
          </p:nvSpPr>
          <p:spPr>
            <a:xfrm>
              <a:off x="6731000" y="2508495"/>
              <a:ext cx="1968500" cy="1016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466725" algn="ctr"/>
              <a:r>
                <a:rPr lang="nl-NL" sz="1350" dirty="0"/>
                <a:t>RDF</a:t>
              </a:r>
            </a:p>
            <a:p>
              <a:pPr marL="466725" algn="ctr"/>
              <a:r>
                <a:rPr lang="nl-NL" sz="1350" dirty="0"/>
                <a:t>model</a:t>
              </a:r>
            </a:p>
            <a:p>
              <a:pPr marL="466725" algn="ctr"/>
              <a:r>
                <a:rPr lang="nl-NL" sz="1350" dirty="0"/>
                <a:t>#2</a:t>
              </a:r>
            </a:p>
          </p:txBody>
        </p:sp>
        <p:pic>
          <p:nvPicPr>
            <p:cNvPr id="21" name="Afbeelding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845" y="2695942"/>
              <a:ext cx="587275" cy="641105"/>
            </a:xfrm>
            <a:prstGeom prst="rect">
              <a:avLst/>
            </a:prstGeom>
          </p:spPr>
        </p:pic>
      </p:grpSp>
      <p:grpSp>
        <p:nvGrpSpPr>
          <p:cNvPr id="11" name="Groep 10"/>
          <p:cNvGrpSpPr/>
          <p:nvPr/>
        </p:nvGrpSpPr>
        <p:grpSpPr>
          <a:xfrm>
            <a:off x="3648075" y="1624196"/>
            <a:ext cx="1476375" cy="762000"/>
            <a:chOff x="6731000" y="2508495"/>
            <a:chExt cx="1968500" cy="1016000"/>
          </a:xfrm>
        </p:grpSpPr>
        <p:sp>
          <p:nvSpPr>
            <p:cNvPr id="8" name="Afgeronde rechthoek 7"/>
            <p:cNvSpPr/>
            <p:nvPr/>
          </p:nvSpPr>
          <p:spPr>
            <a:xfrm>
              <a:off x="6731000" y="2508495"/>
              <a:ext cx="1968500" cy="1016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466725" algn="ctr"/>
              <a:r>
                <a:rPr lang="nl-NL" sz="1350" dirty="0"/>
                <a:t>RDF</a:t>
              </a:r>
            </a:p>
            <a:p>
              <a:pPr marL="466725" algn="ctr"/>
              <a:r>
                <a:rPr lang="nl-NL" sz="1350" dirty="0"/>
                <a:t>model</a:t>
              </a:r>
            </a:p>
            <a:p>
              <a:pPr marL="466725" algn="ctr"/>
              <a:r>
                <a:rPr lang="nl-NL" sz="1350" dirty="0"/>
                <a:t>#1</a:t>
              </a:r>
            </a:p>
          </p:txBody>
        </p:sp>
        <p:pic>
          <p:nvPicPr>
            <p:cNvPr id="10" name="Afbeelding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845" y="2695942"/>
              <a:ext cx="587275" cy="641105"/>
            </a:xfrm>
            <a:prstGeom prst="rect">
              <a:avLst/>
            </a:prstGeom>
          </p:spPr>
        </p:pic>
      </p:grpSp>
      <p:grpSp>
        <p:nvGrpSpPr>
          <p:cNvPr id="7" name="Groep 6"/>
          <p:cNvGrpSpPr/>
          <p:nvPr/>
        </p:nvGrpSpPr>
        <p:grpSpPr>
          <a:xfrm>
            <a:off x="257175" y="3040578"/>
            <a:ext cx="1476375" cy="762000"/>
            <a:chOff x="355600" y="4521689"/>
            <a:chExt cx="1968500" cy="1016000"/>
          </a:xfrm>
        </p:grpSpPr>
        <p:sp>
          <p:nvSpPr>
            <p:cNvPr id="37" name="Afgeronde rechthoek 36"/>
            <p:cNvSpPr/>
            <p:nvPr/>
          </p:nvSpPr>
          <p:spPr>
            <a:xfrm>
              <a:off x="355600" y="4521689"/>
              <a:ext cx="1968500" cy="1016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466725" algn="ctr"/>
              <a:r>
                <a:rPr lang="nl-NL" sz="1350" dirty="0"/>
                <a:t>XSD</a:t>
              </a:r>
            </a:p>
            <a:p>
              <a:pPr marL="466725" algn="ctr"/>
              <a:r>
                <a:rPr lang="nl-NL" sz="1350" dirty="0"/>
                <a:t>data</a:t>
              </a:r>
            </a:p>
            <a:p>
              <a:pPr marL="466725" algn="ctr"/>
              <a:r>
                <a:rPr lang="nl-NL" sz="1350" dirty="0"/>
                <a:t>structuur</a:t>
              </a:r>
            </a:p>
          </p:txBody>
        </p:sp>
        <p:pic>
          <p:nvPicPr>
            <p:cNvPr id="2" name="Afbeelding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4738991"/>
              <a:ext cx="619985" cy="619985"/>
            </a:xfrm>
            <a:prstGeom prst="rect">
              <a:avLst/>
            </a:prstGeom>
          </p:spPr>
        </p:pic>
      </p:grpSp>
      <p:sp>
        <p:nvSpPr>
          <p:cNvPr id="41" name="Afgeronde rechthoek 40"/>
          <p:cNvSpPr/>
          <p:nvPr/>
        </p:nvSpPr>
        <p:spPr>
          <a:xfrm>
            <a:off x="257175" y="4326820"/>
            <a:ext cx="1476375" cy="762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466725" algn="ctr"/>
            <a:r>
              <a:rPr lang="nl-NL" sz="1350" dirty="0"/>
              <a:t>XML</a:t>
            </a:r>
          </a:p>
          <a:p>
            <a:pPr marL="466725" algn="ctr"/>
            <a:r>
              <a:rPr lang="nl-NL" sz="1350" dirty="0"/>
              <a:t>data</a:t>
            </a:r>
          </a:p>
        </p:txBody>
      </p:sp>
      <p:pic>
        <p:nvPicPr>
          <p:cNvPr id="43" name="Afbeelding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" y="4489797"/>
            <a:ext cx="464989" cy="464989"/>
          </a:xfrm>
          <a:prstGeom prst="rect">
            <a:avLst/>
          </a:prstGeom>
        </p:spPr>
      </p:pic>
      <p:sp>
        <p:nvSpPr>
          <p:cNvPr id="45" name="Afgeronde rechthoek 44"/>
          <p:cNvSpPr/>
          <p:nvPr/>
        </p:nvSpPr>
        <p:spPr>
          <a:xfrm>
            <a:off x="7129005" y="4326820"/>
            <a:ext cx="1476375" cy="762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466725" algn="ctr"/>
            <a:r>
              <a:rPr lang="nl-NL" sz="1350" dirty="0"/>
              <a:t>RDF</a:t>
            </a:r>
          </a:p>
          <a:p>
            <a:pPr marL="466725" algn="ctr"/>
            <a:r>
              <a:rPr lang="nl-NL" sz="1350" dirty="0"/>
              <a:t>data</a:t>
            </a:r>
          </a:p>
        </p:txBody>
      </p:sp>
      <p:pic>
        <p:nvPicPr>
          <p:cNvPr id="49" name="Afbeelding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389" y="4467405"/>
            <a:ext cx="440456" cy="480829"/>
          </a:xfrm>
          <a:prstGeom prst="rect">
            <a:avLst/>
          </a:prstGeom>
        </p:spPr>
      </p:pic>
      <p:cxnSp>
        <p:nvCxnSpPr>
          <p:cNvPr id="50" name="Rechte verbindingslijn met pijl 49"/>
          <p:cNvCxnSpPr>
            <a:stCxn id="37" idx="0"/>
            <a:endCxn id="3" idx="2"/>
          </p:cNvCxnSpPr>
          <p:nvPr/>
        </p:nvCxnSpPr>
        <p:spPr>
          <a:xfrm flipV="1">
            <a:off x="995363" y="2400667"/>
            <a:ext cx="0" cy="6399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met pijl 50"/>
          <p:cNvCxnSpPr>
            <a:stCxn id="41" idx="0"/>
            <a:endCxn id="37" idx="2"/>
          </p:cNvCxnSpPr>
          <p:nvPr/>
        </p:nvCxnSpPr>
        <p:spPr>
          <a:xfrm flipV="1">
            <a:off x="995363" y="3802578"/>
            <a:ext cx="0" cy="524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kstvak 51"/>
          <p:cNvSpPr txBox="1"/>
          <p:nvPr/>
        </p:nvSpPr>
        <p:spPr>
          <a:xfrm>
            <a:off x="995090" y="2645107"/>
            <a:ext cx="8803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i="1" dirty="0" err="1"/>
              <a:t>derived</a:t>
            </a:r>
            <a:r>
              <a:rPr lang="nl-NL" sz="1050" i="1" dirty="0"/>
              <a:t> </a:t>
            </a:r>
            <a:r>
              <a:rPr lang="nl-NL" sz="1050" i="1" dirty="0" err="1"/>
              <a:t>from</a:t>
            </a:r>
            <a:endParaRPr lang="nl-NL" sz="1050" i="1" dirty="0"/>
          </a:p>
        </p:txBody>
      </p:sp>
      <p:sp>
        <p:nvSpPr>
          <p:cNvPr id="57" name="Tekstvak 56"/>
          <p:cNvSpPr txBox="1"/>
          <p:nvPr/>
        </p:nvSpPr>
        <p:spPr>
          <a:xfrm>
            <a:off x="995090" y="3949282"/>
            <a:ext cx="8386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i="1" dirty="0"/>
              <a:t>conforms </a:t>
            </a:r>
            <a:r>
              <a:rPr lang="nl-NL" sz="1050" i="1" dirty="0" err="1"/>
              <a:t>to</a:t>
            </a:r>
            <a:endParaRPr lang="nl-NL" sz="1050" i="1" dirty="0"/>
          </a:p>
        </p:txBody>
      </p:sp>
      <p:cxnSp>
        <p:nvCxnSpPr>
          <p:cNvPr id="58" name="Rechte verbindingslijn met pijl 57"/>
          <p:cNvCxnSpPr>
            <a:stCxn id="45" idx="0"/>
            <a:endCxn id="20" idx="2"/>
          </p:cNvCxnSpPr>
          <p:nvPr/>
        </p:nvCxnSpPr>
        <p:spPr>
          <a:xfrm flipV="1">
            <a:off x="7867193" y="2386195"/>
            <a:ext cx="0" cy="19406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kstvak 60"/>
          <p:cNvSpPr txBox="1"/>
          <p:nvPr/>
        </p:nvSpPr>
        <p:spPr>
          <a:xfrm>
            <a:off x="6927770" y="3929225"/>
            <a:ext cx="8386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i="1" dirty="0"/>
              <a:t>conforms </a:t>
            </a:r>
            <a:r>
              <a:rPr lang="nl-NL" sz="1050" i="1" dirty="0" err="1"/>
              <a:t>to</a:t>
            </a:r>
            <a:endParaRPr lang="nl-NL" sz="1050" i="1" dirty="0"/>
          </a:p>
        </p:txBody>
      </p:sp>
      <p:sp>
        <p:nvSpPr>
          <p:cNvPr id="63" name="Vijfhoek 62"/>
          <p:cNvSpPr/>
          <p:nvPr/>
        </p:nvSpPr>
        <p:spPr>
          <a:xfrm>
            <a:off x="3648076" y="4326820"/>
            <a:ext cx="1476374" cy="762000"/>
          </a:xfrm>
          <a:prstGeom prst="homePlat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350" dirty="0" err="1"/>
              <a:t>Automated</a:t>
            </a:r>
            <a:r>
              <a:rPr lang="nl-NL" sz="1350" dirty="0"/>
              <a:t> </a:t>
            </a:r>
            <a:r>
              <a:rPr lang="nl-NL" sz="1350" dirty="0" err="1"/>
              <a:t>conversion</a:t>
            </a:r>
            <a:endParaRPr lang="nl-NL" sz="1350" dirty="0"/>
          </a:p>
        </p:txBody>
      </p:sp>
      <p:sp>
        <p:nvSpPr>
          <p:cNvPr id="64" name="PIJL-RECHTS 63"/>
          <p:cNvSpPr/>
          <p:nvPr/>
        </p:nvSpPr>
        <p:spPr>
          <a:xfrm>
            <a:off x="1847849" y="4510084"/>
            <a:ext cx="1724025" cy="395471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350" dirty="0"/>
              <a:t>input</a:t>
            </a:r>
          </a:p>
        </p:txBody>
      </p:sp>
      <p:sp>
        <p:nvSpPr>
          <p:cNvPr id="65" name="PIJL-RECHTS 64"/>
          <p:cNvSpPr/>
          <p:nvPr/>
        </p:nvSpPr>
        <p:spPr>
          <a:xfrm>
            <a:off x="5237444" y="4489797"/>
            <a:ext cx="1724025" cy="395471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350" dirty="0"/>
              <a:t>output</a:t>
            </a:r>
          </a:p>
        </p:txBody>
      </p:sp>
      <p:pic>
        <p:nvPicPr>
          <p:cNvPr id="73" name="Afbeelding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459" y="2963140"/>
            <a:ext cx="440456" cy="480829"/>
          </a:xfrm>
          <a:prstGeom prst="rect">
            <a:avLst/>
          </a:prstGeom>
        </p:spPr>
      </p:pic>
      <p:cxnSp>
        <p:nvCxnSpPr>
          <p:cNvPr id="79" name="Rechte verbindingslijn met pijl 78"/>
          <p:cNvCxnSpPr/>
          <p:nvPr/>
        </p:nvCxnSpPr>
        <p:spPr>
          <a:xfrm>
            <a:off x="1536551" y="2181775"/>
            <a:ext cx="2220908" cy="20759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chte verbindingslijn met pijl 87"/>
          <p:cNvCxnSpPr>
            <a:stCxn id="8" idx="2"/>
            <a:endCxn id="72" idx="0"/>
          </p:cNvCxnSpPr>
          <p:nvPr/>
        </p:nvCxnSpPr>
        <p:spPr>
          <a:xfrm>
            <a:off x="4386263" y="2386197"/>
            <a:ext cx="0" cy="4363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kstvak 94"/>
          <p:cNvSpPr txBox="1"/>
          <p:nvPr/>
        </p:nvSpPr>
        <p:spPr>
          <a:xfrm>
            <a:off x="3611975" y="2411365"/>
            <a:ext cx="8386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i="1" dirty="0"/>
              <a:t>conforms </a:t>
            </a:r>
            <a:r>
              <a:rPr lang="nl-NL" sz="1050" i="1" dirty="0" err="1"/>
              <a:t>to</a:t>
            </a:r>
            <a:endParaRPr lang="nl-NL" sz="1050" i="1" dirty="0"/>
          </a:p>
        </p:txBody>
      </p:sp>
      <p:sp>
        <p:nvSpPr>
          <p:cNvPr id="96" name="Tekstvak 95"/>
          <p:cNvSpPr txBox="1"/>
          <p:nvPr/>
        </p:nvSpPr>
        <p:spPr>
          <a:xfrm>
            <a:off x="5355405" y="2341481"/>
            <a:ext cx="8531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i="1" dirty="0"/>
              <a:t>conforms </a:t>
            </a:r>
            <a:r>
              <a:rPr lang="nl-NL" sz="1050" i="1" dirty="0" err="1"/>
              <a:t>to</a:t>
            </a:r>
            <a:endParaRPr lang="nl-NL" sz="1050" i="1" dirty="0"/>
          </a:p>
        </p:txBody>
      </p:sp>
      <p:sp>
        <p:nvSpPr>
          <p:cNvPr id="97" name="Tekstvak 96"/>
          <p:cNvSpPr txBox="1"/>
          <p:nvPr/>
        </p:nvSpPr>
        <p:spPr>
          <a:xfrm>
            <a:off x="3524697" y="3905496"/>
            <a:ext cx="470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i="1" dirty="0"/>
              <a:t>Input</a:t>
            </a:r>
          </a:p>
        </p:txBody>
      </p:sp>
      <p:sp>
        <p:nvSpPr>
          <p:cNvPr id="98" name="Tekstvak 97"/>
          <p:cNvSpPr txBox="1"/>
          <p:nvPr/>
        </p:nvSpPr>
        <p:spPr>
          <a:xfrm>
            <a:off x="4593613" y="3885326"/>
            <a:ext cx="5004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i="1" dirty="0"/>
              <a:t>Input </a:t>
            </a:r>
          </a:p>
        </p:txBody>
      </p:sp>
      <p:grpSp>
        <p:nvGrpSpPr>
          <p:cNvPr id="5" name="Groep 4"/>
          <p:cNvGrpSpPr/>
          <p:nvPr/>
        </p:nvGrpSpPr>
        <p:grpSpPr>
          <a:xfrm>
            <a:off x="257175" y="1638667"/>
            <a:ext cx="1476375" cy="762000"/>
            <a:chOff x="1193800" y="1003300"/>
            <a:chExt cx="1968500" cy="1016000"/>
          </a:xfrm>
        </p:grpSpPr>
        <p:sp>
          <p:nvSpPr>
            <p:cNvPr id="3" name="Afgeronde rechthoek 2"/>
            <p:cNvSpPr/>
            <p:nvPr/>
          </p:nvSpPr>
          <p:spPr>
            <a:xfrm>
              <a:off x="1193800" y="1003300"/>
              <a:ext cx="1968500" cy="1016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466725" algn="ctr"/>
              <a:r>
                <a:rPr lang="nl-NL" sz="1350" dirty="0"/>
                <a:t>UML</a:t>
              </a:r>
            </a:p>
            <a:p>
              <a:pPr marL="466725" algn="ctr"/>
              <a:r>
                <a:rPr lang="nl-NL" sz="1350" dirty="0"/>
                <a:t>model</a:t>
              </a:r>
            </a:p>
          </p:txBody>
        </p:sp>
        <p:pic>
          <p:nvPicPr>
            <p:cNvPr id="4" name="Afbeelding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77"/>
            <a:stretch/>
          </p:blipFill>
          <p:spPr>
            <a:xfrm>
              <a:off x="1308100" y="1136895"/>
              <a:ext cx="571500" cy="7488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2629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53597F-C96F-41CE-AB20-D84021DC7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146"/>
            <a:ext cx="8229600" cy="857250"/>
          </a:xfrm>
        </p:spPr>
        <p:txBody>
          <a:bodyPr>
            <a:normAutofit/>
          </a:bodyPr>
          <a:lstStyle/>
          <a:p>
            <a:r>
              <a:rPr lang="nl-NL" sz="2000" dirty="0" err="1"/>
              <a:t>Metamodels</a:t>
            </a:r>
            <a:r>
              <a:rPr lang="nl-NL" sz="2000" dirty="0"/>
              <a:t> </a:t>
            </a:r>
            <a:r>
              <a:rPr lang="nl-NL" sz="2000" dirty="0" err="1"/>
              <a:t>compared</a:t>
            </a:r>
            <a:r>
              <a:rPr lang="nl-NL" sz="2000" dirty="0"/>
              <a:t> </a:t>
            </a:r>
            <a:r>
              <a:rPr lang="nl-NL" sz="2000" dirty="0" err="1"/>
              <a:t>and</a:t>
            </a:r>
            <a:r>
              <a:rPr lang="nl-NL" sz="2000" dirty="0"/>
              <a:t> </a:t>
            </a:r>
            <a:r>
              <a:rPr lang="nl-NL" sz="2000" dirty="0" err="1"/>
              <a:t>mapped</a:t>
            </a:r>
            <a:br>
              <a:rPr lang="nl-NL" sz="2000" dirty="0"/>
            </a:br>
            <a:r>
              <a:rPr lang="nl-NL" sz="2000" dirty="0"/>
              <a:t>UML profile – RDF/SKOS/OWL/SHACL 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60790C9-DF9D-4618-BC30-F84563228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712" y="904320"/>
            <a:ext cx="3090524" cy="4063034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3AA2E959-234E-47F8-9D49-A367FD7C6A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853427"/>
            <a:ext cx="5848594" cy="2808312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A18B4B6C-C099-4112-B7E1-A712AA98C57F}"/>
              </a:ext>
            </a:extLst>
          </p:cNvPr>
          <p:cNvSpPr txBox="1">
            <a:spLocks/>
          </p:cNvSpPr>
          <p:nvPr/>
        </p:nvSpPr>
        <p:spPr>
          <a:xfrm>
            <a:off x="7308304" y="1707654"/>
            <a:ext cx="720080" cy="389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nl-NL" sz="1800" dirty="0"/>
              <a:t>OWL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3C8DF03-17EA-430D-AC61-BDFE18CB21E4}"/>
              </a:ext>
            </a:extLst>
          </p:cNvPr>
          <p:cNvSpPr txBox="1">
            <a:spLocks/>
          </p:cNvSpPr>
          <p:nvPr/>
        </p:nvSpPr>
        <p:spPr>
          <a:xfrm>
            <a:off x="4743090" y="1464030"/>
            <a:ext cx="909030" cy="3893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nl-NL" sz="1400" dirty="0"/>
              <a:t>SHACL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D7EA2152-2232-4489-B320-227DC3998558}"/>
              </a:ext>
            </a:extLst>
          </p:cNvPr>
          <p:cNvSpPr txBox="1">
            <a:spLocks/>
          </p:cNvSpPr>
          <p:nvPr/>
        </p:nvSpPr>
        <p:spPr>
          <a:xfrm>
            <a:off x="4860032" y="4011910"/>
            <a:ext cx="984944" cy="3893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nl-NL" sz="1400" dirty="0"/>
              <a:t>SKOS</a:t>
            </a:r>
          </a:p>
        </p:txBody>
      </p:sp>
      <p:sp>
        <p:nvSpPr>
          <p:cNvPr id="10" name="Pijl: links/rechts 9">
            <a:extLst>
              <a:ext uri="{FF2B5EF4-FFF2-40B4-BE49-F238E27FC236}">
                <a16:creationId xmlns:a16="http://schemas.microsoft.com/office/drawing/2014/main" id="{DCE7B1B0-4202-48C6-BE9D-FC44C516D8DF}"/>
              </a:ext>
            </a:extLst>
          </p:cNvPr>
          <p:cNvSpPr/>
          <p:nvPr/>
        </p:nvSpPr>
        <p:spPr>
          <a:xfrm>
            <a:off x="3203848" y="2355726"/>
            <a:ext cx="772538" cy="432048"/>
          </a:xfrm>
          <a:prstGeom prst="leftRightArrow">
            <a:avLst/>
          </a:prstGeom>
          <a:gradFill>
            <a:gsLst>
              <a:gs pos="0">
                <a:srgbClr val="FF0000"/>
              </a:gs>
              <a:gs pos="47000">
                <a:schemeClr val="accent6">
                  <a:tint val="37000"/>
                  <a:satMod val="300000"/>
                </a:schemeClr>
              </a:gs>
              <a:gs pos="100000">
                <a:srgbClr val="00FF00"/>
              </a:gs>
            </a:gsLst>
            <a:lin ang="0" scaled="0"/>
          </a:gradFill>
          <a:ln>
            <a:noFill/>
          </a:ln>
          <a:effectLst>
            <a:glow rad="508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0BF534F9-7B45-4F17-B677-B727A69E245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77"/>
          <a:stretch/>
        </p:blipFill>
        <p:spPr>
          <a:xfrm>
            <a:off x="251520" y="2316030"/>
            <a:ext cx="720080" cy="943488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DCD14785-679E-4603-B90E-9D80499727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227" y="1069232"/>
            <a:ext cx="595644" cy="65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888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532" y="811561"/>
            <a:ext cx="3685255" cy="3674715"/>
          </a:xfrm>
        </p:spPr>
        <p:txBody>
          <a:bodyPr/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The consumption of INSPIRE data is </a:t>
            </a:r>
            <a:r>
              <a:rPr 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easy</a:t>
            </a:r>
            <a:endParaRPr lang="bg-BG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685792" lvl="1" indent="-342900">
              <a:buFont typeface="Wingdings" panose="05000000000000000000" pitchFamily="2" charset="2"/>
              <a:buChar char="§"/>
            </a:pPr>
            <a:r>
              <a:rPr lang="en-US" sz="1350" b="0" dirty="0">
                <a:solidFill>
                  <a:schemeClr val="accent2"/>
                </a:solidFill>
              </a:rPr>
              <a:t>TG define </a:t>
            </a:r>
            <a:r>
              <a:rPr lang="en-US" sz="1350" b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complex data structures</a:t>
            </a:r>
          </a:p>
          <a:p>
            <a:pPr marL="685792" lvl="1" indent="-342900">
              <a:buFont typeface="Wingdings" panose="05000000000000000000" pitchFamily="2" charset="2"/>
              <a:buChar char="§"/>
            </a:pPr>
            <a:r>
              <a:rPr lang="en-US" sz="1350" b="0" dirty="0">
                <a:solidFill>
                  <a:schemeClr val="accent2"/>
                </a:solidFill>
              </a:rPr>
              <a:t>Existing </a:t>
            </a:r>
            <a:r>
              <a:rPr lang="en-US" sz="1350" b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 (libraries, web, desktop, mobile) have difficulties </a:t>
            </a:r>
            <a:r>
              <a:rPr lang="en-US" sz="1350" b="0" dirty="0">
                <a:solidFill>
                  <a:schemeClr val="accent2"/>
                </a:solidFill>
              </a:rPr>
              <a:t>to consume the content</a:t>
            </a:r>
          </a:p>
          <a:p>
            <a:pPr marL="685792" lvl="1" indent="-342900">
              <a:buFont typeface="Wingdings" panose="05000000000000000000" pitchFamily="2" charset="2"/>
              <a:buChar char="§"/>
            </a:pPr>
            <a:r>
              <a:rPr lang="en-US" sz="1350" b="0" dirty="0">
                <a:solidFill>
                  <a:schemeClr val="accent2"/>
                </a:solidFill>
              </a:rPr>
              <a:t>Rapid </a:t>
            </a:r>
            <a:r>
              <a:rPr lang="en-US" sz="1350" b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evolution of mainstream ICT</a:t>
            </a:r>
          </a:p>
          <a:p>
            <a:pPr marL="600067" lvl="1" indent="-257175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2"/>
              </a:solidFill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On-going action under the INSPIRE maintenance and implementation work </a:t>
            </a:r>
            <a:r>
              <a:rPr lang="en-US" dirty="0" err="1">
                <a:solidFill>
                  <a:schemeClr val="accent2"/>
                </a:solidFill>
              </a:rPr>
              <a:t>programme</a:t>
            </a:r>
            <a:r>
              <a:rPr lang="en-US" dirty="0">
                <a:solidFill>
                  <a:schemeClr val="accent2"/>
                </a:solidFill>
              </a:rPr>
              <a:t> to define </a:t>
            </a:r>
            <a:r>
              <a:rPr lang="en-US" b="1" dirty="0">
                <a:solidFill>
                  <a:schemeClr val="accent2"/>
                </a:solidFill>
              </a:rPr>
              <a:t>alternative encodings</a:t>
            </a:r>
          </a:p>
          <a:p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221" y="1177690"/>
            <a:ext cx="4540162" cy="276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942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CDD4EC-7CCA-4EF5-B9E9-FB7ED4BE2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158" y="325430"/>
            <a:ext cx="8229600" cy="857250"/>
          </a:xfrm>
        </p:spPr>
        <p:txBody>
          <a:bodyPr/>
          <a:lstStyle/>
          <a:p>
            <a:r>
              <a:rPr lang="nl-NL" dirty="0" err="1"/>
              <a:t>Relating</a:t>
            </a:r>
            <a:r>
              <a:rPr lang="nl-NL" dirty="0"/>
              <a:t> </a:t>
            </a:r>
            <a:r>
              <a:rPr lang="nl-NL" dirty="0" err="1"/>
              <a:t>three</a:t>
            </a:r>
            <a:r>
              <a:rPr lang="nl-NL" dirty="0"/>
              <a:t> </a:t>
            </a:r>
            <a:r>
              <a:rPr lang="nl-NL" dirty="0" err="1"/>
              <a:t>Metamodels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836E0CC-B784-43B1-82B6-739D08B4A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58" y="1531486"/>
            <a:ext cx="7230484" cy="3286584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2926337A-3B94-4409-B8D8-5E8989655820}"/>
              </a:ext>
            </a:extLst>
          </p:cNvPr>
          <p:cNvSpPr txBox="1">
            <a:spLocks/>
          </p:cNvSpPr>
          <p:nvPr/>
        </p:nvSpPr>
        <p:spPr>
          <a:xfrm>
            <a:off x="457200" y="771550"/>
            <a:ext cx="208823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nl-NL" sz="1600" dirty="0"/>
              <a:t>OMG – 4 </a:t>
            </a:r>
            <a:r>
              <a:rPr lang="nl-NL" sz="1600" dirty="0" err="1"/>
              <a:t>layer</a:t>
            </a:r>
            <a:r>
              <a:rPr lang="nl-NL" sz="1600" dirty="0"/>
              <a:t> metamodel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2EAB5E7-EC88-4CC9-82DA-23C280F46A9C}"/>
              </a:ext>
            </a:extLst>
          </p:cNvPr>
          <p:cNvSpPr txBox="1">
            <a:spLocks/>
          </p:cNvSpPr>
          <p:nvPr/>
        </p:nvSpPr>
        <p:spPr>
          <a:xfrm>
            <a:off x="97160" y="1759519"/>
            <a:ext cx="720080" cy="314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nl-NL" sz="1600" dirty="0"/>
              <a:t>M3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F7287A5F-79F2-4D29-9EBB-1CEA0606FE2C}"/>
              </a:ext>
            </a:extLst>
          </p:cNvPr>
          <p:cNvSpPr txBox="1">
            <a:spLocks/>
          </p:cNvSpPr>
          <p:nvPr/>
        </p:nvSpPr>
        <p:spPr>
          <a:xfrm>
            <a:off x="97160" y="4371950"/>
            <a:ext cx="720080" cy="314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nl-NL" sz="1600" dirty="0"/>
              <a:t>M0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BBA30483-C89A-4893-8AC1-ED8CA725B6BF}"/>
              </a:ext>
            </a:extLst>
          </p:cNvPr>
          <p:cNvSpPr txBox="1">
            <a:spLocks/>
          </p:cNvSpPr>
          <p:nvPr/>
        </p:nvSpPr>
        <p:spPr>
          <a:xfrm>
            <a:off x="97160" y="3458567"/>
            <a:ext cx="720080" cy="314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nl-NL" sz="1600" dirty="0"/>
              <a:t>M1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561077AA-2C73-41D9-A485-BB33AFA60EE9}"/>
              </a:ext>
            </a:extLst>
          </p:cNvPr>
          <p:cNvSpPr txBox="1">
            <a:spLocks/>
          </p:cNvSpPr>
          <p:nvPr/>
        </p:nvSpPr>
        <p:spPr>
          <a:xfrm>
            <a:off x="97160" y="2607244"/>
            <a:ext cx="720080" cy="314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nl-NL" sz="1600" dirty="0"/>
              <a:t>M2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D6F708B3-F7D5-4D8B-8BBD-1A4C7EC28CCE}"/>
              </a:ext>
            </a:extLst>
          </p:cNvPr>
          <p:cNvSpPr txBox="1">
            <a:spLocks/>
          </p:cNvSpPr>
          <p:nvPr/>
        </p:nvSpPr>
        <p:spPr>
          <a:xfrm>
            <a:off x="7693435" y="131929"/>
            <a:ext cx="1343061" cy="495605"/>
          </a:xfrm>
          <a:prstGeom prst="rect">
            <a:avLst/>
          </a:prstGeom>
          <a:solidFill>
            <a:srgbClr val="00B05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nl-NL" sz="1200" dirty="0">
                <a:solidFill>
                  <a:schemeClr val="bg1"/>
                </a:solidFill>
              </a:rPr>
              <a:t>DSO/SHACL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988DA602-EB7C-449A-8205-72884646FF77}"/>
              </a:ext>
            </a:extLst>
          </p:cNvPr>
          <p:cNvSpPr txBox="1">
            <a:spLocks/>
          </p:cNvSpPr>
          <p:nvPr/>
        </p:nvSpPr>
        <p:spPr>
          <a:xfrm>
            <a:off x="7693435" y="708768"/>
            <a:ext cx="1339699" cy="495605"/>
          </a:xfrm>
          <a:prstGeom prst="rect">
            <a:avLst/>
          </a:prstGeom>
          <a:solidFill>
            <a:srgbClr val="C55A1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nl-NL" sz="1200" dirty="0" err="1">
                <a:solidFill>
                  <a:schemeClr val="bg1"/>
                </a:solidFill>
              </a:rPr>
              <a:t>OroX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9F4BFBDA-3930-4F0D-B03C-12884C60E172}"/>
              </a:ext>
            </a:extLst>
          </p:cNvPr>
          <p:cNvSpPr txBox="1">
            <a:spLocks/>
          </p:cNvSpPr>
          <p:nvPr/>
        </p:nvSpPr>
        <p:spPr>
          <a:xfrm>
            <a:off x="7693434" y="1277734"/>
            <a:ext cx="1353405" cy="481786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nl-NL" sz="1200" dirty="0">
                <a:solidFill>
                  <a:schemeClr val="bg1"/>
                </a:solidFill>
              </a:rPr>
              <a:t>COINS</a:t>
            </a:r>
          </a:p>
        </p:txBody>
      </p:sp>
    </p:spTree>
    <p:extLst>
      <p:ext uri="{BB962C8B-B14F-4D97-AF65-F5344CB8AC3E}">
        <p14:creationId xmlns:p14="http://schemas.microsoft.com/office/powerpoint/2010/main" val="2865454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D63169-B2BF-477D-AA81-EA92E998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64704" y="-92546"/>
            <a:ext cx="8229600" cy="857250"/>
          </a:xfrm>
        </p:spPr>
        <p:txBody>
          <a:bodyPr/>
          <a:lstStyle/>
          <a:p>
            <a:r>
              <a:rPr lang="nl-NL" dirty="0" err="1"/>
              <a:t>Testing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golfcourse</a:t>
            </a:r>
          </a:p>
        </p:txBody>
      </p:sp>
      <p:pic>
        <p:nvPicPr>
          <p:cNvPr id="3" name="Picture 2" descr="File:Golf field.svg">
            <a:hlinkClick r:id="rId2"/>
            <a:extLst>
              <a:ext uri="{FF2B5EF4-FFF2-40B4-BE49-F238E27FC236}">
                <a16:creationId xmlns:a16="http://schemas.microsoft.com/office/drawing/2014/main" id="{C18B2307-76CC-446E-88EE-BB2C86482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998949"/>
            <a:ext cx="2664296" cy="3698297"/>
          </a:xfrm>
          <a:prstGeom prst="rect">
            <a:avLst/>
          </a:prstGeom>
          <a:noFill/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9496E9A4-38D4-45F6-9943-362287E88D94}"/>
              </a:ext>
            </a:extLst>
          </p:cNvPr>
          <p:cNvSpPr/>
          <p:nvPr/>
        </p:nvSpPr>
        <p:spPr>
          <a:xfrm>
            <a:off x="3322146" y="998949"/>
            <a:ext cx="55703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/>
              <a:t>http://commons.wikimedia.org/wiki/File:Golf_field.svg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8137E356-5353-42CC-AFE0-779D2058C9C4}"/>
              </a:ext>
            </a:extLst>
          </p:cNvPr>
          <p:cNvSpPr/>
          <p:nvPr/>
        </p:nvSpPr>
        <p:spPr>
          <a:xfrm>
            <a:off x="4139952" y="1416936"/>
            <a:ext cx="304491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 teeing ground</a:t>
            </a:r>
          </a:p>
          <a:p>
            <a:r>
              <a:rPr lang="en-US" dirty="0"/>
              <a:t>2 water hazard</a:t>
            </a:r>
          </a:p>
          <a:p>
            <a:r>
              <a:rPr lang="en-US" dirty="0"/>
              <a:t>3 Rough</a:t>
            </a:r>
          </a:p>
          <a:p>
            <a:r>
              <a:rPr lang="en-US" dirty="0"/>
              <a:t>4 out of bounds</a:t>
            </a:r>
          </a:p>
          <a:p>
            <a:r>
              <a:rPr lang="en-US" dirty="0"/>
              <a:t>5 sand bunker</a:t>
            </a:r>
          </a:p>
          <a:p>
            <a:r>
              <a:rPr lang="en-US" dirty="0"/>
              <a:t>6 water hazard</a:t>
            </a:r>
          </a:p>
          <a:p>
            <a:r>
              <a:rPr lang="en-US" dirty="0"/>
              <a:t>7 fairway</a:t>
            </a:r>
          </a:p>
          <a:p>
            <a:r>
              <a:rPr lang="en-US" dirty="0"/>
              <a:t>8 green</a:t>
            </a:r>
          </a:p>
          <a:p>
            <a:r>
              <a:rPr lang="en-US" dirty="0"/>
              <a:t>9 Flagstick</a:t>
            </a:r>
          </a:p>
          <a:p>
            <a:r>
              <a:rPr lang="en-US" dirty="0"/>
              <a:t>10 hole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72837C1-CE15-4C37-A39F-67922D87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2827" y="4496654"/>
            <a:ext cx="4344138" cy="6468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3805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Koninklijke Haagse Golf en Country Club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50309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002D82-FA17-4842-9206-9F57D72A1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0577659-AC56-46BC-952E-536AF8890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78486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859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4EA2A2-F8F3-4BBE-88CA-8226BA5B0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-164554"/>
            <a:ext cx="3816424" cy="857250"/>
          </a:xfrm>
        </p:spPr>
        <p:txBody>
          <a:bodyPr/>
          <a:lstStyle/>
          <a:p>
            <a:r>
              <a:rPr lang="nl-NL" dirty="0"/>
              <a:t>COINS - </a:t>
            </a:r>
            <a:r>
              <a:rPr lang="nl-NL" dirty="0" err="1"/>
              <a:t>ontology</a:t>
            </a:r>
            <a:r>
              <a:rPr lang="nl-NL" dirty="0"/>
              <a:t> 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0AC3A3E-FFF2-4B4A-983C-4D302999F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065"/>
            <a:ext cx="9144000" cy="426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45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374213-5719-42FA-8334-248FD681B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69642BC-69A3-4BBE-8A27-D35E5C168E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255"/>
            <a:ext cx="9144000" cy="4162990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C93D4129-2195-4586-B44C-FCE86B56B133}"/>
              </a:ext>
            </a:extLst>
          </p:cNvPr>
          <p:cNvSpPr txBox="1">
            <a:spLocks/>
          </p:cNvSpPr>
          <p:nvPr/>
        </p:nvSpPr>
        <p:spPr>
          <a:xfrm>
            <a:off x="27856" y="-9475"/>
            <a:ext cx="381642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nl-NL" dirty="0" err="1"/>
              <a:t>OroX</a:t>
            </a:r>
            <a:r>
              <a:rPr lang="nl-NL" dirty="0"/>
              <a:t> - </a:t>
            </a:r>
            <a:r>
              <a:rPr lang="nl-NL" dirty="0" err="1"/>
              <a:t>ontology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3523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21663E58-0702-451E-A5BC-7801141335E0}"/>
              </a:ext>
            </a:extLst>
          </p:cNvPr>
          <p:cNvSpPr txBox="1">
            <a:spLocks/>
          </p:cNvSpPr>
          <p:nvPr/>
        </p:nvSpPr>
        <p:spPr>
          <a:xfrm>
            <a:off x="27856" y="-9475"/>
            <a:ext cx="381642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nl-NL" dirty="0"/>
              <a:t>DSO/SHACL </a:t>
            </a:r>
            <a:r>
              <a:rPr lang="nl-NL" dirty="0" err="1"/>
              <a:t>ontology</a:t>
            </a: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5E1D808-D6B6-4074-89EE-ABCA624764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6" y="1131590"/>
            <a:ext cx="9144000" cy="2618246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F7ED5139-617E-4962-98E9-4DC3FB35F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280" y="3848768"/>
            <a:ext cx="1716410" cy="131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18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Rechte verbindingslijn met pijl 81"/>
          <p:cNvCxnSpPr/>
          <p:nvPr/>
        </p:nvCxnSpPr>
        <p:spPr>
          <a:xfrm flipH="1">
            <a:off x="4158419" y="3215518"/>
            <a:ext cx="140228" cy="10421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Afgeronde rechthoek 71"/>
          <p:cNvSpPr/>
          <p:nvPr/>
        </p:nvSpPr>
        <p:spPr>
          <a:xfrm>
            <a:off x="3648075" y="2822555"/>
            <a:ext cx="1476375" cy="762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400050" algn="ctr"/>
            <a:r>
              <a:rPr lang="nl-NL" sz="1350" dirty="0"/>
              <a:t>RDF</a:t>
            </a:r>
          </a:p>
          <a:p>
            <a:pPr marL="400050" algn="ctr"/>
            <a:r>
              <a:rPr lang="nl-NL" sz="1350" dirty="0" err="1"/>
              <a:t>GeoBase</a:t>
            </a:r>
            <a:endParaRPr lang="nl-NL" sz="1350" dirty="0"/>
          </a:p>
          <a:p>
            <a:pPr marL="400050" algn="ctr"/>
            <a:r>
              <a:rPr lang="nl-NL" sz="1350" dirty="0"/>
              <a:t>metamodel</a:t>
            </a:r>
          </a:p>
        </p:txBody>
      </p:sp>
      <p:cxnSp>
        <p:nvCxnSpPr>
          <p:cNvPr id="85" name="Rechte verbindingslijn met pijl 84"/>
          <p:cNvCxnSpPr/>
          <p:nvPr/>
        </p:nvCxnSpPr>
        <p:spPr>
          <a:xfrm flipH="1">
            <a:off x="4881259" y="2088811"/>
            <a:ext cx="2885202" cy="22380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Rechte verbindingslijn met pijl 91"/>
          <p:cNvCxnSpPr/>
          <p:nvPr/>
        </p:nvCxnSpPr>
        <p:spPr>
          <a:xfrm flipH="1">
            <a:off x="5124450" y="2005196"/>
            <a:ext cx="2694918" cy="8173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Wolkvormige toelichting 5"/>
          <p:cNvSpPr/>
          <p:nvPr/>
        </p:nvSpPr>
        <p:spPr>
          <a:xfrm>
            <a:off x="1962150" y="85725"/>
            <a:ext cx="1581150" cy="771525"/>
          </a:xfrm>
          <a:prstGeom prst="cloudCallout">
            <a:avLst>
              <a:gd name="adj1" fmla="val -120833"/>
              <a:gd name="adj2" fmla="val 2291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350" dirty="0" err="1"/>
              <a:t>Universe</a:t>
            </a:r>
            <a:r>
              <a:rPr lang="nl-NL" sz="1350" dirty="0"/>
              <a:t> of Discourse</a:t>
            </a:r>
          </a:p>
          <a:p>
            <a:pPr algn="ctr"/>
            <a:r>
              <a:rPr lang="nl-NL" sz="1350" dirty="0"/>
              <a:t>(</a:t>
            </a:r>
            <a:r>
              <a:rPr lang="nl-NL" sz="1350" dirty="0" err="1"/>
              <a:t>UoD</a:t>
            </a:r>
            <a:r>
              <a:rPr lang="nl-NL" sz="1350" dirty="0"/>
              <a:t>)</a:t>
            </a:r>
          </a:p>
        </p:txBody>
      </p:sp>
      <p:sp>
        <p:nvSpPr>
          <p:cNvPr id="12" name="Rechthoek 11"/>
          <p:cNvSpPr/>
          <p:nvPr/>
        </p:nvSpPr>
        <p:spPr>
          <a:xfrm>
            <a:off x="1638300" y="1114425"/>
            <a:ext cx="542925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cxnSp>
        <p:nvCxnSpPr>
          <p:cNvPr id="14" name="Rechte verbindingslijn met pijl 13"/>
          <p:cNvCxnSpPr/>
          <p:nvPr/>
        </p:nvCxnSpPr>
        <p:spPr>
          <a:xfrm flipV="1">
            <a:off x="1085850" y="857250"/>
            <a:ext cx="1171575" cy="11479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met pijl 15"/>
          <p:cNvCxnSpPr/>
          <p:nvPr/>
        </p:nvCxnSpPr>
        <p:spPr>
          <a:xfrm flipH="1" flipV="1">
            <a:off x="3648075" y="552450"/>
            <a:ext cx="4171293" cy="13620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vak 16"/>
          <p:cNvSpPr txBox="1"/>
          <p:nvPr/>
        </p:nvSpPr>
        <p:spPr>
          <a:xfrm>
            <a:off x="1135533" y="939569"/>
            <a:ext cx="6639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i="1" dirty="0"/>
              <a:t>model of</a:t>
            </a:r>
          </a:p>
        </p:txBody>
      </p:sp>
      <p:sp>
        <p:nvSpPr>
          <p:cNvPr id="18" name="Tekstvak 17"/>
          <p:cNvSpPr txBox="1"/>
          <p:nvPr/>
        </p:nvSpPr>
        <p:spPr>
          <a:xfrm>
            <a:off x="5442819" y="883592"/>
            <a:ext cx="6639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i="1" dirty="0"/>
              <a:t>model of</a:t>
            </a:r>
          </a:p>
        </p:txBody>
      </p:sp>
      <p:sp>
        <p:nvSpPr>
          <p:cNvPr id="19" name="PIJL-RECHTS 18"/>
          <p:cNvSpPr/>
          <p:nvPr/>
        </p:nvSpPr>
        <p:spPr>
          <a:xfrm>
            <a:off x="1819275" y="1821931"/>
            <a:ext cx="1724025" cy="3954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/>
              <a:t>autom</a:t>
            </a:r>
            <a:r>
              <a:rPr lang="nl-NL" sz="1200" dirty="0"/>
              <a:t>. </a:t>
            </a:r>
            <a:r>
              <a:rPr lang="nl-NL" sz="1200" dirty="0" err="1"/>
              <a:t>transformation</a:t>
            </a:r>
            <a:endParaRPr lang="nl-NL" sz="1200" dirty="0"/>
          </a:p>
        </p:txBody>
      </p:sp>
      <p:sp>
        <p:nvSpPr>
          <p:cNvPr id="22" name="PIJL-RECHTS 21"/>
          <p:cNvSpPr/>
          <p:nvPr/>
        </p:nvSpPr>
        <p:spPr>
          <a:xfrm>
            <a:off x="5264715" y="1807460"/>
            <a:ext cx="1724025" cy="3954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manual </a:t>
            </a:r>
            <a:r>
              <a:rPr lang="nl-NL" sz="1200" dirty="0" err="1"/>
              <a:t>refinement</a:t>
            </a:r>
            <a:endParaRPr lang="nl-NL" sz="1200" dirty="0"/>
          </a:p>
        </p:txBody>
      </p:sp>
      <p:grpSp>
        <p:nvGrpSpPr>
          <p:cNvPr id="15" name="Groep 14"/>
          <p:cNvGrpSpPr/>
          <p:nvPr/>
        </p:nvGrpSpPr>
        <p:grpSpPr>
          <a:xfrm>
            <a:off x="7129005" y="1624195"/>
            <a:ext cx="1476375" cy="762000"/>
            <a:chOff x="6731000" y="2508495"/>
            <a:chExt cx="1968500" cy="1016000"/>
          </a:xfrm>
        </p:grpSpPr>
        <p:sp>
          <p:nvSpPr>
            <p:cNvPr id="20" name="Afgeronde rechthoek 19"/>
            <p:cNvSpPr/>
            <p:nvPr/>
          </p:nvSpPr>
          <p:spPr>
            <a:xfrm>
              <a:off x="6731000" y="2508495"/>
              <a:ext cx="1968500" cy="1016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466725" algn="ctr"/>
              <a:r>
                <a:rPr lang="nl-NL" sz="1350" dirty="0"/>
                <a:t>RDF</a:t>
              </a:r>
            </a:p>
            <a:p>
              <a:pPr marL="466725" algn="ctr"/>
              <a:r>
                <a:rPr lang="nl-NL" sz="1350" dirty="0"/>
                <a:t>model</a:t>
              </a:r>
            </a:p>
            <a:p>
              <a:pPr marL="466725" algn="ctr"/>
              <a:r>
                <a:rPr lang="nl-NL" sz="1350" dirty="0"/>
                <a:t>#2</a:t>
              </a:r>
            </a:p>
          </p:txBody>
        </p:sp>
        <p:pic>
          <p:nvPicPr>
            <p:cNvPr id="21" name="Afbeelding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845" y="2695942"/>
              <a:ext cx="587275" cy="641105"/>
            </a:xfrm>
            <a:prstGeom prst="rect">
              <a:avLst/>
            </a:prstGeom>
          </p:spPr>
        </p:pic>
      </p:grpSp>
      <p:grpSp>
        <p:nvGrpSpPr>
          <p:cNvPr id="11" name="Groep 10"/>
          <p:cNvGrpSpPr/>
          <p:nvPr/>
        </p:nvGrpSpPr>
        <p:grpSpPr>
          <a:xfrm>
            <a:off x="3648075" y="1624196"/>
            <a:ext cx="1476375" cy="762000"/>
            <a:chOff x="6731000" y="2508495"/>
            <a:chExt cx="1968500" cy="1016000"/>
          </a:xfrm>
        </p:grpSpPr>
        <p:sp>
          <p:nvSpPr>
            <p:cNvPr id="8" name="Afgeronde rechthoek 7"/>
            <p:cNvSpPr/>
            <p:nvPr/>
          </p:nvSpPr>
          <p:spPr>
            <a:xfrm>
              <a:off x="6731000" y="2508495"/>
              <a:ext cx="1968500" cy="1016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466725" algn="ctr"/>
              <a:r>
                <a:rPr lang="nl-NL" sz="1350" dirty="0"/>
                <a:t>RDF</a:t>
              </a:r>
            </a:p>
            <a:p>
              <a:pPr marL="466725" algn="ctr"/>
              <a:r>
                <a:rPr lang="nl-NL" sz="1350" dirty="0"/>
                <a:t>model</a:t>
              </a:r>
            </a:p>
            <a:p>
              <a:pPr marL="466725" algn="ctr"/>
              <a:r>
                <a:rPr lang="nl-NL" sz="1350" dirty="0"/>
                <a:t>#1</a:t>
              </a:r>
            </a:p>
          </p:txBody>
        </p:sp>
        <p:pic>
          <p:nvPicPr>
            <p:cNvPr id="10" name="Afbeelding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845" y="2695942"/>
              <a:ext cx="587275" cy="641105"/>
            </a:xfrm>
            <a:prstGeom prst="rect">
              <a:avLst/>
            </a:prstGeom>
          </p:spPr>
        </p:pic>
      </p:grpSp>
      <p:grpSp>
        <p:nvGrpSpPr>
          <p:cNvPr id="7" name="Groep 6"/>
          <p:cNvGrpSpPr/>
          <p:nvPr/>
        </p:nvGrpSpPr>
        <p:grpSpPr>
          <a:xfrm>
            <a:off x="257175" y="3040578"/>
            <a:ext cx="1476375" cy="762000"/>
            <a:chOff x="355600" y="4521689"/>
            <a:chExt cx="1968500" cy="1016000"/>
          </a:xfrm>
        </p:grpSpPr>
        <p:sp>
          <p:nvSpPr>
            <p:cNvPr id="37" name="Afgeronde rechthoek 36"/>
            <p:cNvSpPr/>
            <p:nvPr/>
          </p:nvSpPr>
          <p:spPr>
            <a:xfrm>
              <a:off x="355600" y="4521689"/>
              <a:ext cx="1968500" cy="1016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466725" algn="ctr"/>
              <a:r>
                <a:rPr lang="nl-NL" sz="1350" dirty="0"/>
                <a:t>XSD</a:t>
              </a:r>
            </a:p>
            <a:p>
              <a:pPr marL="466725" algn="ctr"/>
              <a:r>
                <a:rPr lang="nl-NL" sz="1350" dirty="0"/>
                <a:t>data</a:t>
              </a:r>
            </a:p>
            <a:p>
              <a:pPr marL="466725" algn="ctr"/>
              <a:r>
                <a:rPr lang="nl-NL" sz="1350" dirty="0"/>
                <a:t>structuur</a:t>
              </a:r>
            </a:p>
          </p:txBody>
        </p:sp>
        <p:pic>
          <p:nvPicPr>
            <p:cNvPr id="2" name="Afbeelding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4738991"/>
              <a:ext cx="619985" cy="619985"/>
            </a:xfrm>
            <a:prstGeom prst="rect">
              <a:avLst/>
            </a:prstGeom>
          </p:spPr>
        </p:pic>
      </p:grpSp>
      <p:sp>
        <p:nvSpPr>
          <p:cNvPr id="41" name="Afgeronde rechthoek 40"/>
          <p:cNvSpPr/>
          <p:nvPr/>
        </p:nvSpPr>
        <p:spPr>
          <a:xfrm>
            <a:off x="257175" y="4326820"/>
            <a:ext cx="1476375" cy="762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466725" algn="ctr"/>
            <a:r>
              <a:rPr lang="nl-NL" sz="1350" dirty="0"/>
              <a:t>XML</a:t>
            </a:r>
          </a:p>
          <a:p>
            <a:pPr marL="466725" algn="ctr"/>
            <a:r>
              <a:rPr lang="nl-NL" sz="1350" dirty="0"/>
              <a:t>data</a:t>
            </a:r>
          </a:p>
        </p:txBody>
      </p:sp>
      <p:pic>
        <p:nvPicPr>
          <p:cNvPr id="43" name="Afbeelding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" y="4489797"/>
            <a:ext cx="464989" cy="464989"/>
          </a:xfrm>
          <a:prstGeom prst="rect">
            <a:avLst/>
          </a:prstGeom>
        </p:spPr>
      </p:pic>
      <p:sp>
        <p:nvSpPr>
          <p:cNvPr id="45" name="Afgeronde rechthoek 44"/>
          <p:cNvSpPr/>
          <p:nvPr/>
        </p:nvSpPr>
        <p:spPr>
          <a:xfrm>
            <a:off x="7129005" y="4326820"/>
            <a:ext cx="1476375" cy="762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466725" algn="ctr"/>
            <a:r>
              <a:rPr lang="nl-NL" sz="1350" dirty="0"/>
              <a:t>RDF</a:t>
            </a:r>
          </a:p>
          <a:p>
            <a:pPr marL="466725" algn="ctr"/>
            <a:r>
              <a:rPr lang="nl-NL" sz="1350" dirty="0"/>
              <a:t>data</a:t>
            </a:r>
          </a:p>
        </p:txBody>
      </p:sp>
      <p:pic>
        <p:nvPicPr>
          <p:cNvPr id="49" name="Afbeelding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389" y="4467405"/>
            <a:ext cx="440456" cy="480829"/>
          </a:xfrm>
          <a:prstGeom prst="rect">
            <a:avLst/>
          </a:prstGeom>
        </p:spPr>
      </p:pic>
      <p:cxnSp>
        <p:nvCxnSpPr>
          <p:cNvPr id="50" name="Rechte verbindingslijn met pijl 49"/>
          <p:cNvCxnSpPr>
            <a:stCxn id="37" idx="0"/>
            <a:endCxn id="3" idx="2"/>
          </p:cNvCxnSpPr>
          <p:nvPr/>
        </p:nvCxnSpPr>
        <p:spPr>
          <a:xfrm flipV="1">
            <a:off x="995363" y="2400667"/>
            <a:ext cx="0" cy="6399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met pijl 50"/>
          <p:cNvCxnSpPr>
            <a:stCxn id="41" idx="0"/>
            <a:endCxn id="37" idx="2"/>
          </p:cNvCxnSpPr>
          <p:nvPr/>
        </p:nvCxnSpPr>
        <p:spPr>
          <a:xfrm flipV="1">
            <a:off x="995363" y="3802578"/>
            <a:ext cx="0" cy="524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kstvak 51"/>
          <p:cNvSpPr txBox="1"/>
          <p:nvPr/>
        </p:nvSpPr>
        <p:spPr>
          <a:xfrm>
            <a:off x="995090" y="2645107"/>
            <a:ext cx="8803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i="1" dirty="0" err="1"/>
              <a:t>derived</a:t>
            </a:r>
            <a:r>
              <a:rPr lang="nl-NL" sz="1050" i="1" dirty="0"/>
              <a:t> </a:t>
            </a:r>
            <a:r>
              <a:rPr lang="nl-NL" sz="1050" i="1" dirty="0" err="1"/>
              <a:t>from</a:t>
            </a:r>
            <a:endParaRPr lang="nl-NL" sz="1050" i="1" dirty="0"/>
          </a:p>
        </p:txBody>
      </p:sp>
      <p:sp>
        <p:nvSpPr>
          <p:cNvPr id="57" name="Tekstvak 56"/>
          <p:cNvSpPr txBox="1"/>
          <p:nvPr/>
        </p:nvSpPr>
        <p:spPr>
          <a:xfrm>
            <a:off x="995090" y="3949282"/>
            <a:ext cx="8386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i="1" dirty="0"/>
              <a:t>conforms </a:t>
            </a:r>
            <a:r>
              <a:rPr lang="nl-NL" sz="1050" i="1" dirty="0" err="1"/>
              <a:t>to</a:t>
            </a:r>
            <a:endParaRPr lang="nl-NL" sz="1050" i="1" dirty="0"/>
          </a:p>
        </p:txBody>
      </p:sp>
      <p:cxnSp>
        <p:nvCxnSpPr>
          <p:cNvPr id="58" name="Rechte verbindingslijn met pijl 57"/>
          <p:cNvCxnSpPr>
            <a:stCxn id="45" idx="0"/>
            <a:endCxn id="20" idx="2"/>
          </p:cNvCxnSpPr>
          <p:nvPr/>
        </p:nvCxnSpPr>
        <p:spPr>
          <a:xfrm flipV="1">
            <a:off x="7867193" y="2386195"/>
            <a:ext cx="0" cy="19406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kstvak 60"/>
          <p:cNvSpPr txBox="1"/>
          <p:nvPr/>
        </p:nvSpPr>
        <p:spPr>
          <a:xfrm>
            <a:off x="6978136" y="3609638"/>
            <a:ext cx="8386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i="1" dirty="0"/>
              <a:t>conforms </a:t>
            </a:r>
            <a:r>
              <a:rPr lang="nl-NL" sz="1050" i="1" dirty="0" err="1"/>
              <a:t>to</a:t>
            </a:r>
            <a:endParaRPr lang="nl-NL" sz="1050" i="1" dirty="0"/>
          </a:p>
        </p:txBody>
      </p:sp>
      <p:sp>
        <p:nvSpPr>
          <p:cNvPr id="63" name="Vijfhoek 62"/>
          <p:cNvSpPr/>
          <p:nvPr/>
        </p:nvSpPr>
        <p:spPr>
          <a:xfrm>
            <a:off x="3648076" y="4326820"/>
            <a:ext cx="1476374" cy="762000"/>
          </a:xfrm>
          <a:prstGeom prst="homePlat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350" dirty="0" err="1"/>
              <a:t>Automated</a:t>
            </a:r>
            <a:r>
              <a:rPr lang="nl-NL" sz="1350" dirty="0"/>
              <a:t> </a:t>
            </a:r>
            <a:r>
              <a:rPr lang="nl-NL" sz="1350" dirty="0" err="1"/>
              <a:t>conversion</a:t>
            </a:r>
            <a:endParaRPr lang="nl-NL" sz="1350" dirty="0"/>
          </a:p>
        </p:txBody>
      </p:sp>
      <p:sp>
        <p:nvSpPr>
          <p:cNvPr id="64" name="PIJL-RECHTS 63"/>
          <p:cNvSpPr/>
          <p:nvPr/>
        </p:nvSpPr>
        <p:spPr>
          <a:xfrm>
            <a:off x="1847849" y="4510084"/>
            <a:ext cx="1724025" cy="395471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350" dirty="0"/>
              <a:t>input</a:t>
            </a:r>
          </a:p>
        </p:txBody>
      </p:sp>
      <p:sp>
        <p:nvSpPr>
          <p:cNvPr id="65" name="PIJL-RECHTS 64"/>
          <p:cNvSpPr/>
          <p:nvPr/>
        </p:nvSpPr>
        <p:spPr>
          <a:xfrm>
            <a:off x="5237444" y="4489797"/>
            <a:ext cx="1724025" cy="395471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350" dirty="0"/>
              <a:t>output</a:t>
            </a:r>
          </a:p>
        </p:txBody>
      </p:sp>
      <p:pic>
        <p:nvPicPr>
          <p:cNvPr id="73" name="Afbeelding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459" y="2963140"/>
            <a:ext cx="440456" cy="480829"/>
          </a:xfrm>
          <a:prstGeom prst="rect">
            <a:avLst/>
          </a:prstGeom>
        </p:spPr>
      </p:pic>
      <p:cxnSp>
        <p:nvCxnSpPr>
          <p:cNvPr id="79" name="Rechte verbindingslijn met pijl 78"/>
          <p:cNvCxnSpPr/>
          <p:nvPr/>
        </p:nvCxnSpPr>
        <p:spPr>
          <a:xfrm>
            <a:off x="1536551" y="2181775"/>
            <a:ext cx="2220908" cy="20759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chte verbindingslijn met pijl 87"/>
          <p:cNvCxnSpPr>
            <a:stCxn id="8" idx="2"/>
            <a:endCxn id="72" idx="0"/>
          </p:cNvCxnSpPr>
          <p:nvPr/>
        </p:nvCxnSpPr>
        <p:spPr>
          <a:xfrm>
            <a:off x="4386263" y="2386197"/>
            <a:ext cx="0" cy="4363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kstvak 94"/>
          <p:cNvSpPr txBox="1"/>
          <p:nvPr/>
        </p:nvSpPr>
        <p:spPr>
          <a:xfrm>
            <a:off x="3611975" y="2411365"/>
            <a:ext cx="8386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i="1" dirty="0"/>
              <a:t>conforms </a:t>
            </a:r>
            <a:r>
              <a:rPr lang="nl-NL" sz="1050" i="1" dirty="0" err="1"/>
              <a:t>to</a:t>
            </a:r>
            <a:endParaRPr lang="nl-NL" sz="1050" i="1" dirty="0"/>
          </a:p>
        </p:txBody>
      </p:sp>
      <p:sp>
        <p:nvSpPr>
          <p:cNvPr id="96" name="Tekstvak 95"/>
          <p:cNvSpPr txBox="1"/>
          <p:nvPr/>
        </p:nvSpPr>
        <p:spPr>
          <a:xfrm>
            <a:off x="5355405" y="2341481"/>
            <a:ext cx="8531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i="1" dirty="0"/>
              <a:t>conforms </a:t>
            </a:r>
            <a:r>
              <a:rPr lang="nl-NL" sz="1050" i="1" dirty="0" err="1"/>
              <a:t>to</a:t>
            </a:r>
            <a:endParaRPr lang="nl-NL" sz="1050" i="1" dirty="0"/>
          </a:p>
        </p:txBody>
      </p:sp>
      <p:sp>
        <p:nvSpPr>
          <p:cNvPr id="97" name="Tekstvak 96"/>
          <p:cNvSpPr txBox="1"/>
          <p:nvPr/>
        </p:nvSpPr>
        <p:spPr>
          <a:xfrm>
            <a:off x="3524697" y="3905496"/>
            <a:ext cx="470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i="1" dirty="0"/>
              <a:t>Input</a:t>
            </a:r>
          </a:p>
        </p:txBody>
      </p:sp>
      <p:sp>
        <p:nvSpPr>
          <p:cNvPr id="98" name="Tekstvak 97"/>
          <p:cNvSpPr txBox="1"/>
          <p:nvPr/>
        </p:nvSpPr>
        <p:spPr>
          <a:xfrm>
            <a:off x="4593613" y="3885326"/>
            <a:ext cx="5004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i="1" dirty="0"/>
              <a:t>Input </a:t>
            </a:r>
          </a:p>
        </p:txBody>
      </p:sp>
      <p:grpSp>
        <p:nvGrpSpPr>
          <p:cNvPr id="5" name="Groep 4"/>
          <p:cNvGrpSpPr/>
          <p:nvPr/>
        </p:nvGrpSpPr>
        <p:grpSpPr>
          <a:xfrm>
            <a:off x="257175" y="1638667"/>
            <a:ext cx="1476375" cy="762000"/>
            <a:chOff x="1193800" y="1003300"/>
            <a:chExt cx="1968500" cy="1016000"/>
          </a:xfrm>
        </p:grpSpPr>
        <p:sp>
          <p:nvSpPr>
            <p:cNvPr id="3" name="Afgeronde rechthoek 2"/>
            <p:cNvSpPr/>
            <p:nvPr/>
          </p:nvSpPr>
          <p:spPr>
            <a:xfrm>
              <a:off x="1193800" y="1003300"/>
              <a:ext cx="1968500" cy="1016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466725" algn="ctr"/>
              <a:r>
                <a:rPr lang="nl-NL" sz="1350" dirty="0"/>
                <a:t>UML</a:t>
              </a:r>
            </a:p>
            <a:p>
              <a:pPr marL="466725" algn="ctr"/>
              <a:r>
                <a:rPr lang="nl-NL" sz="1350" dirty="0"/>
                <a:t>model</a:t>
              </a:r>
            </a:p>
          </p:txBody>
        </p:sp>
        <p:pic>
          <p:nvPicPr>
            <p:cNvPr id="4" name="Afbeelding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77"/>
            <a:stretch/>
          </p:blipFill>
          <p:spPr>
            <a:xfrm>
              <a:off x="1308100" y="1136895"/>
              <a:ext cx="571500" cy="748810"/>
            </a:xfrm>
            <a:prstGeom prst="rect">
              <a:avLst/>
            </a:prstGeom>
          </p:spPr>
        </p:pic>
      </p:grpSp>
      <p:pic>
        <p:nvPicPr>
          <p:cNvPr id="1026" name="Picture 2" descr="Afbeeldingsresultaat voor check">
            <a:extLst>
              <a:ext uri="{FF2B5EF4-FFF2-40B4-BE49-F238E27FC236}">
                <a16:creationId xmlns:a16="http://schemas.microsoft.com/office/drawing/2014/main" id="{0DA114AA-5EB1-4F10-BDFE-06FDF26B8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315" y="2899023"/>
            <a:ext cx="422176" cy="42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Afbeeldingsresultaat voor check">
            <a:extLst>
              <a:ext uri="{FF2B5EF4-FFF2-40B4-BE49-F238E27FC236}">
                <a16:creationId xmlns:a16="http://schemas.microsoft.com/office/drawing/2014/main" id="{F503FF8C-4832-4C83-9176-BBF22710D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11" y="1182653"/>
            <a:ext cx="422176" cy="42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Afbeeldingsresultaat voor check">
            <a:extLst>
              <a:ext uri="{FF2B5EF4-FFF2-40B4-BE49-F238E27FC236}">
                <a16:creationId xmlns:a16="http://schemas.microsoft.com/office/drawing/2014/main" id="{C3D34BB3-7CFD-4155-AD6F-622615AD5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29" y="3885326"/>
            <a:ext cx="422176" cy="42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Afbeeldingsresultaat voor check">
            <a:extLst>
              <a:ext uri="{FF2B5EF4-FFF2-40B4-BE49-F238E27FC236}">
                <a16:creationId xmlns:a16="http://schemas.microsoft.com/office/drawing/2014/main" id="{1BF9B601-0472-42E1-842F-511AB3E74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17" y="2500863"/>
            <a:ext cx="422176" cy="42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itel 1">
            <a:extLst>
              <a:ext uri="{FF2B5EF4-FFF2-40B4-BE49-F238E27FC236}">
                <a16:creationId xmlns:a16="http://schemas.microsoft.com/office/drawing/2014/main" id="{01925C7B-F9DE-4FB0-A38B-9D71F86FAE8F}"/>
              </a:ext>
            </a:extLst>
          </p:cNvPr>
          <p:cNvSpPr txBox="1">
            <a:spLocks/>
          </p:cNvSpPr>
          <p:nvPr/>
        </p:nvSpPr>
        <p:spPr>
          <a:xfrm>
            <a:off x="5184501" y="96509"/>
            <a:ext cx="3994697" cy="42217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nl-NL" sz="2800" dirty="0" err="1"/>
              <a:t>Still</a:t>
            </a:r>
            <a:r>
              <a:rPr lang="nl-NL" sz="2800" dirty="0"/>
              <a:t> </a:t>
            </a:r>
            <a:r>
              <a:rPr lang="nl-NL" sz="2800" dirty="0" err="1"/>
              <a:t>work</a:t>
            </a:r>
            <a:r>
              <a:rPr lang="nl-NL" sz="2800" dirty="0"/>
              <a:t> in </a:t>
            </a:r>
            <a:r>
              <a:rPr lang="nl-NL" sz="2800" dirty="0" err="1"/>
              <a:t>progress</a:t>
            </a:r>
            <a:endParaRPr lang="nl-NL" sz="2800" dirty="0"/>
          </a:p>
        </p:txBody>
      </p:sp>
      <p:pic>
        <p:nvPicPr>
          <p:cNvPr id="55" name="Picture 2" descr="Afbeeldingsresultaat voor work in progress">
            <a:extLst>
              <a:ext uri="{FF2B5EF4-FFF2-40B4-BE49-F238E27FC236}">
                <a16:creationId xmlns:a16="http://schemas.microsoft.com/office/drawing/2014/main" id="{3D1B014E-BC22-4C58-B4C2-04905F1FF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461" y="640883"/>
            <a:ext cx="792088" cy="71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Afbeeldingsresultaat voor check">
            <a:extLst>
              <a:ext uri="{FF2B5EF4-FFF2-40B4-BE49-F238E27FC236}">
                <a16:creationId xmlns:a16="http://schemas.microsoft.com/office/drawing/2014/main" id="{8F76A329-9840-4A8C-BD3F-81D12EBF1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271" y="1137508"/>
            <a:ext cx="422176" cy="42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Afbeeldingsresultaat voor check">
            <a:extLst>
              <a:ext uri="{FF2B5EF4-FFF2-40B4-BE49-F238E27FC236}">
                <a16:creationId xmlns:a16="http://schemas.microsoft.com/office/drawing/2014/main" id="{76444D5F-CC15-42A6-B1ED-3DC34AE7E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136" y="1174100"/>
            <a:ext cx="422176" cy="42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7913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DA92484-F21F-43B6-BED1-C7BFC5A45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DFBFFCA1-3AC1-4AFB-AB70-94CFBB2F9DFE}"/>
              </a:ext>
            </a:extLst>
          </p:cNvPr>
          <p:cNvSpPr txBox="1">
            <a:spLocks/>
          </p:cNvSpPr>
          <p:nvPr/>
        </p:nvSpPr>
        <p:spPr>
          <a:xfrm>
            <a:off x="251525" y="768997"/>
            <a:ext cx="381642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nl-NL" dirty="0"/>
              <a:t>NEN 3610 </a:t>
            </a:r>
            <a:r>
              <a:rPr lang="nl-NL" dirty="0" err="1"/>
              <a:t>Ontology</a:t>
            </a:r>
            <a:r>
              <a:rPr lang="nl-NL" dirty="0"/>
              <a:t> is </a:t>
            </a:r>
            <a:r>
              <a:rPr lang="nl-NL" dirty="0" err="1"/>
              <a:t>published</a:t>
            </a:r>
            <a:endParaRPr lang="nl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2919826B-5764-4839-B5D9-2EE94F403DC7}"/>
              </a:ext>
            </a:extLst>
          </p:cNvPr>
          <p:cNvSpPr/>
          <p:nvPr/>
        </p:nvSpPr>
        <p:spPr>
          <a:xfrm>
            <a:off x="7037" y="405133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dirty="0">
                <a:hlinkClick r:id="rId2"/>
              </a:rPr>
              <a:t>https://geonovum.github.io/NEN3610-Linkeddata/</a:t>
            </a:r>
            <a:endParaRPr lang="nl-NL" dirty="0"/>
          </a:p>
          <a:p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6DB369C-AD58-4DF1-BB65-DEF4BB2F4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2877225"/>
            <a:ext cx="4860032" cy="233123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A55575D5-5E30-4DD9-97C9-8EC9BDB627DA}"/>
              </a:ext>
            </a:extLst>
          </p:cNvPr>
          <p:cNvSpPr/>
          <p:nvPr/>
        </p:nvSpPr>
        <p:spPr>
          <a:xfrm>
            <a:off x="-108520" y="1694196"/>
            <a:ext cx="51125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>
                <a:hlinkClick r:id="rId4"/>
              </a:rPr>
              <a:t>https://definities.geostandaarden.nl/def/nen3610</a:t>
            </a:r>
            <a:endParaRPr lang="nl-NL" dirty="0"/>
          </a:p>
          <a:p>
            <a:r>
              <a:rPr lang="nl-NL" dirty="0"/>
              <a:t>#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7A0F9AE4-D596-474A-95D7-8D45C9503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9605" y="11492"/>
            <a:ext cx="4529507" cy="279778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488A6981-26EC-4303-933D-AA416DC064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12" y="2185649"/>
            <a:ext cx="3690502" cy="178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814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>
            <a:extLst>
              <a:ext uri="{FF2B5EF4-FFF2-40B4-BE49-F238E27FC236}">
                <a16:creationId xmlns:a16="http://schemas.microsoft.com/office/drawing/2014/main" id="{2EB39598-19EF-4A80-837E-314B78CA0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-34709"/>
            <a:ext cx="3960439" cy="5178209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749F0254-FBBD-4983-9A17-6BE36F08C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00" y="0"/>
            <a:ext cx="6224815" cy="5091122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61ADA3EE-E697-474A-A690-37D683918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70032" y="-34709"/>
            <a:ext cx="6224815" cy="509112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BA6784F-CAF1-4489-A3E7-57F915D26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Conclusions</a:t>
            </a:r>
            <a:endParaRPr lang="nl-NL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971B6562-CBD6-44BB-8925-0FC5F313F23D}"/>
              </a:ext>
            </a:extLst>
          </p:cNvPr>
          <p:cNvSpPr txBox="1"/>
          <p:nvPr/>
        </p:nvSpPr>
        <p:spPr>
          <a:xfrm>
            <a:off x="1457332" y="2051280"/>
            <a:ext cx="653416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UML-community </a:t>
            </a:r>
            <a:r>
              <a:rPr lang="nl-NL" sz="14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nl-NL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4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Linked</a:t>
            </a:r>
            <a:r>
              <a:rPr lang="nl-NL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data community are </a:t>
            </a:r>
            <a:r>
              <a:rPr lang="nl-NL" sz="14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sharing</a:t>
            </a:r>
            <a:r>
              <a:rPr lang="nl-NL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views</a:t>
            </a:r>
          </a:p>
          <a:p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nl-NL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UML -&gt; LD </a:t>
            </a:r>
            <a:r>
              <a:rPr lang="nl-NL" sz="14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conversions</a:t>
            </a:r>
            <a:r>
              <a:rPr lang="nl-NL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are </a:t>
            </a:r>
            <a:r>
              <a:rPr lang="nl-NL" sz="14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being</a:t>
            </a:r>
            <a:r>
              <a:rPr lang="nl-NL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4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developed</a:t>
            </a:r>
            <a:r>
              <a:rPr lang="nl-NL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4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nl-NL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4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understood</a:t>
            </a:r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nl-NL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NEN3610 </a:t>
            </a:r>
            <a:r>
              <a:rPr lang="nl-NL" sz="14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Ontology</a:t>
            </a:r>
            <a:r>
              <a:rPr lang="nl-NL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</a:t>
            </a:r>
            <a:r>
              <a:rPr lang="nl-NL" sz="14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published</a:t>
            </a:r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nl-NL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UML </a:t>
            </a:r>
            <a:r>
              <a:rPr lang="nl-NL" sz="14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nl-NL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LD are </a:t>
            </a:r>
            <a:r>
              <a:rPr lang="nl-NL" sz="14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becoming</a:t>
            </a:r>
            <a:r>
              <a:rPr lang="nl-NL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4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interoperable</a:t>
            </a:r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AA6CECD5-94B5-460A-AD64-B3B470861B8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77"/>
          <a:stretch/>
        </p:blipFill>
        <p:spPr>
          <a:xfrm>
            <a:off x="8445071" y="1966801"/>
            <a:ext cx="720080" cy="943488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BDE1D742-27A4-4B8C-8183-E56109A81D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139702"/>
            <a:ext cx="595644" cy="65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724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ep 6">
            <a:extLst>
              <a:ext uri="{FF2B5EF4-FFF2-40B4-BE49-F238E27FC236}">
                <a16:creationId xmlns:a16="http://schemas.microsoft.com/office/drawing/2014/main" id="{5E3D03CA-5578-47AE-B24E-7B803C76AC8D}"/>
              </a:ext>
            </a:extLst>
          </p:cNvPr>
          <p:cNvGrpSpPr/>
          <p:nvPr/>
        </p:nvGrpSpPr>
        <p:grpSpPr>
          <a:xfrm>
            <a:off x="-206654" y="-514325"/>
            <a:ext cx="9557307" cy="6172150"/>
            <a:chOff x="-12612" y="-995508"/>
            <a:chExt cx="9557307" cy="6172150"/>
          </a:xfrm>
        </p:grpSpPr>
        <p:pic>
          <p:nvPicPr>
            <p:cNvPr id="5122" name="Picture 2" descr="Friendship, Joy, Smilies, Happy, Friends, Together">
              <a:extLst>
                <a:ext uri="{FF2B5EF4-FFF2-40B4-BE49-F238E27FC236}">
                  <a16:creationId xmlns:a16="http://schemas.microsoft.com/office/drawing/2014/main" id="{BE50AF3E-A72F-41D4-9AA5-4AF6F7CC9C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612" y="-995508"/>
              <a:ext cx="9557307" cy="6172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Afbeelding 7">
              <a:extLst>
                <a:ext uri="{FF2B5EF4-FFF2-40B4-BE49-F238E27FC236}">
                  <a16:creationId xmlns:a16="http://schemas.microsoft.com/office/drawing/2014/main" id="{2B52ACA7-3773-4C75-B5B4-EC26DA350C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77"/>
            <a:stretch/>
          </p:blipFill>
          <p:spPr>
            <a:xfrm>
              <a:off x="3613914" y="1658519"/>
              <a:ext cx="720080" cy="943488"/>
            </a:xfrm>
            <a:prstGeom prst="rect">
              <a:avLst/>
            </a:prstGeom>
          </p:spPr>
        </p:pic>
        <p:pic>
          <p:nvPicPr>
            <p:cNvPr id="9" name="Afbeelding 8">
              <a:extLst>
                <a:ext uri="{FF2B5EF4-FFF2-40B4-BE49-F238E27FC236}">
                  <a16:creationId xmlns:a16="http://schemas.microsoft.com/office/drawing/2014/main" id="{2273ACE4-C102-4D70-922C-A4F1FE1F9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6082" y="1912069"/>
              <a:ext cx="595644" cy="6502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9846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2017.2: Alternative (to GML) encodings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5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Tasks</a:t>
            </a:r>
          </a:p>
          <a:p>
            <a:pPr marL="257175" indent="-257175">
              <a:lnSpc>
                <a:spcPct val="150000"/>
              </a:lnSpc>
              <a:buFont typeface="+mj-lt"/>
              <a:buAutoNum type="arabicPeriod"/>
            </a:pPr>
            <a:r>
              <a:rPr lang="en-US" sz="135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Encoding rule for </a:t>
            </a:r>
            <a:r>
              <a:rPr lang="en-US" sz="1350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GeoJSON</a:t>
            </a:r>
            <a:r>
              <a:rPr lang="en-US" sz="135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350" dirty="0">
                <a:solidFill>
                  <a:schemeClr val="accent2"/>
                </a:solidFill>
              </a:rPr>
              <a:t>(as a first example) </a:t>
            </a:r>
            <a:r>
              <a:rPr lang="en-US" sz="1350" dirty="0">
                <a:solidFill>
                  <a:schemeClr val="accent2"/>
                </a:solidFill>
                <a:sym typeface="Wingdings" panose="05000000000000000000" pitchFamily="2" charset="2"/>
              </a:rPr>
              <a:t></a:t>
            </a:r>
            <a:r>
              <a:rPr lang="en-US" sz="1350" dirty="0">
                <a:solidFill>
                  <a:schemeClr val="accent2"/>
                </a:solidFill>
              </a:rPr>
              <a:t> Good Practice document 1</a:t>
            </a:r>
          </a:p>
          <a:p>
            <a:pPr marL="257175" indent="-257175">
              <a:lnSpc>
                <a:spcPct val="150000"/>
              </a:lnSpc>
              <a:buFont typeface="+mj-lt"/>
              <a:buAutoNum type="arabicPeriod"/>
            </a:pPr>
            <a:r>
              <a:rPr lang="en-US" sz="1350" dirty="0">
                <a:solidFill>
                  <a:schemeClr val="accent2"/>
                </a:solidFill>
              </a:rPr>
              <a:t>Generic rules / approaches for </a:t>
            </a:r>
            <a:r>
              <a:rPr lang="en-US" sz="135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simplifying INSPIRE data models </a:t>
            </a:r>
            <a:r>
              <a:rPr lang="en-US" sz="1350" dirty="0">
                <a:solidFill>
                  <a:schemeClr val="accent2"/>
                </a:solidFill>
              </a:rPr>
              <a:t>(useful for a number of alternative encodings) </a:t>
            </a:r>
            <a:r>
              <a:rPr lang="en-US" sz="1350" dirty="0">
                <a:solidFill>
                  <a:schemeClr val="accent2"/>
                </a:solidFill>
                <a:sym typeface="Wingdings" panose="05000000000000000000" pitchFamily="2" charset="2"/>
              </a:rPr>
              <a:t> </a:t>
            </a:r>
            <a:r>
              <a:rPr lang="en-US" sz="1350" dirty="0">
                <a:solidFill>
                  <a:schemeClr val="accent2"/>
                </a:solidFill>
              </a:rPr>
              <a:t>Good Practice document 2</a:t>
            </a:r>
          </a:p>
          <a:p>
            <a:pPr marL="257175" indent="-257175">
              <a:lnSpc>
                <a:spcPct val="150000"/>
              </a:lnSpc>
              <a:buFont typeface="+mj-lt"/>
              <a:buAutoNum type="arabicPeriod"/>
            </a:pPr>
            <a:r>
              <a:rPr lang="en-US" sz="1350" dirty="0">
                <a:solidFill>
                  <a:schemeClr val="accent2"/>
                </a:solidFill>
              </a:rPr>
              <a:t>Specific </a:t>
            </a:r>
            <a:r>
              <a:rPr lang="en-US" sz="1350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GeoJSON</a:t>
            </a:r>
            <a:r>
              <a:rPr lang="en-US" sz="135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encodings </a:t>
            </a:r>
            <a:r>
              <a:rPr lang="en-US" sz="1350" dirty="0">
                <a:solidFill>
                  <a:schemeClr val="accent2"/>
                </a:solidFill>
              </a:rPr>
              <a:t>(combining (1) and (2)) for </a:t>
            </a:r>
            <a:br>
              <a:rPr lang="en-US" sz="1350" dirty="0">
                <a:solidFill>
                  <a:schemeClr val="accent2"/>
                </a:solidFill>
              </a:rPr>
            </a:br>
            <a:r>
              <a:rPr lang="en-US" sz="135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Addresses, Environmental Monitoring Facilities &amp; observations</a:t>
            </a:r>
            <a:r>
              <a:rPr lang="en-US" sz="1350" dirty="0">
                <a:solidFill>
                  <a:schemeClr val="accent2"/>
                </a:solidFill>
              </a:rPr>
              <a:t> </a:t>
            </a:r>
            <a:br>
              <a:rPr lang="en-US" sz="1350" dirty="0">
                <a:solidFill>
                  <a:schemeClr val="accent2"/>
                </a:solidFill>
              </a:rPr>
            </a:br>
            <a:r>
              <a:rPr lang="en-US" sz="1350" dirty="0">
                <a:solidFill>
                  <a:schemeClr val="accent2"/>
                </a:solidFill>
              </a:rPr>
              <a:t>(as initial examples)</a:t>
            </a:r>
          </a:p>
          <a:p>
            <a:pPr>
              <a:lnSpc>
                <a:spcPct val="150000"/>
              </a:lnSpc>
            </a:pPr>
            <a:endParaRPr lang="en-US" sz="135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sz="1350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</a:t>
            </a:r>
            <a:r>
              <a:rPr lang="en-US" sz="135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working space: </a:t>
            </a:r>
            <a:r>
              <a:rPr lang="en-US" sz="1350" dirty="0">
                <a:solidFill>
                  <a:schemeClr val="accent2"/>
                </a:solidFill>
                <a:hlinkClick r:id="rId2"/>
              </a:rPr>
              <a:t>https://github.com/INSPIRE-MIF/2017.2</a:t>
            </a:r>
            <a:r>
              <a:rPr lang="en-US" sz="1350" dirty="0">
                <a:solidFill>
                  <a:schemeClr val="accent2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endParaRPr lang="en-US" sz="1350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350" dirty="0">
                <a:solidFill>
                  <a:schemeClr val="accent2"/>
                </a:solidFill>
              </a:rPr>
              <a:t>Other alternative encodings (e.g. </a:t>
            </a:r>
            <a:r>
              <a:rPr lang="en-US" sz="1350" dirty="0" err="1">
                <a:solidFill>
                  <a:schemeClr val="accent2"/>
                </a:solidFill>
              </a:rPr>
              <a:t>GeoJSON</a:t>
            </a:r>
            <a:r>
              <a:rPr lang="en-US" sz="1350" dirty="0">
                <a:solidFill>
                  <a:schemeClr val="accent2"/>
                </a:solidFill>
              </a:rPr>
              <a:t> for other themes, RDF, </a:t>
            </a:r>
            <a:r>
              <a:rPr lang="en-US" sz="1350" dirty="0" err="1">
                <a:solidFill>
                  <a:schemeClr val="accent2"/>
                </a:solidFill>
              </a:rPr>
              <a:t>Geopackage</a:t>
            </a:r>
            <a:r>
              <a:rPr lang="en-US" sz="1350" dirty="0">
                <a:solidFill>
                  <a:schemeClr val="accent2"/>
                </a:solidFill>
              </a:rPr>
              <a:t>, …) can be proposed in the future following the </a:t>
            </a:r>
            <a:r>
              <a:rPr lang="en-US" sz="135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INSPIRE Good Practice procedure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275" r="12705"/>
          <a:stretch/>
        </p:blipFill>
        <p:spPr>
          <a:xfrm>
            <a:off x="6598304" y="1853118"/>
            <a:ext cx="2216003" cy="1838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3333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998" y="273647"/>
            <a:ext cx="7048662" cy="320661"/>
          </a:xfrm>
        </p:spPr>
        <p:txBody>
          <a:bodyPr/>
          <a:lstStyle/>
          <a:p>
            <a:r>
              <a:rPr lang="en-US" dirty="0"/>
              <a:t>INSPIRE Good practices - procedure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890" y="737183"/>
            <a:ext cx="8401214" cy="3438971"/>
          </a:xfrm>
        </p:spPr>
        <p:txBody>
          <a:bodyPr/>
          <a:lstStyle/>
          <a:p>
            <a:pPr>
              <a:lnSpc>
                <a:spcPct val="125000"/>
              </a:lnSpc>
              <a:spcBef>
                <a:spcPts val="450"/>
              </a:spcBef>
            </a:pPr>
            <a:r>
              <a:rPr lang="en-GB" sz="1350" b="1" dirty="0">
                <a:solidFill>
                  <a:schemeClr val="accent2"/>
                </a:solidFill>
              </a:rPr>
              <a:t>Step 1. </a:t>
            </a:r>
            <a:r>
              <a:rPr lang="en-GB" sz="1350" dirty="0">
                <a:solidFill>
                  <a:schemeClr val="accent2"/>
                </a:solidFill>
              </a:rPr>
              <a:t>Initiation using a "good practice fiche“</a:t>
            </a:r>
          </a:p>
          <a:p>
            <a:pPr marL="600067" lvl="1" indent="-257175">
              <a:lnSpc>
                <a:spcPct val="125000"/>
              </a:lnSpc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GB" sz="1350" b="0" dirty="0">
                <a:solidFill>
                  <a:schemeClr val="accent2"/>
                </a:solidFill>
              </a:rPr>
              <a:t>evidence that the solution has been put </a:t>
            </a:r>
            <a:br>
              <a:rPr lang="en-GB" sz="1350" b="0" dirty="0">
                <a:solidFill>
                  <a:schemeClr val="accent2"/>
                </a:solidFill>
              </a:rPr>
            </a:br>
            <a:r>
              <a:rPr lang="en-GB" sz="1350" b="0" dirty="0">
                <a:solidFill>
                  <a:schemeClr val="accent2"/>
                </a:solidFill>
              </a:rPr>
              <a:t>into practice, and </a:t>
            </a:r>
          </a:p>
          <a:p>
            <a:pPr marL="600067" lvl="1" indent="-257175">
              <a:lnSpc>
                <a:spcPct val="125000"/>
              </a:lnSpc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GB" sz="1350" b="0" dirty="0">
                <a:solidFill>
                  <a:schemeClr val="accent2"/>
                </a:solidFill>
              </a:rPr>
              <a:t>has received broader support</a:t>
            </a:r>
          </a:p>
          <a:p>
            <a:pPr>
              <a:lnSpc>
                <a:spcPct val="125000"/>
              </a:lnSpc>
              <a:spcBef>
                <a:spcPts val="450"/>
              </a:spcBef>
            </a:pPr>
            <a:r>
              <a:rPr lang="en-GB" sz="1350" b="1" dirty="0">
                <a:solidFill>
                  <a:schemeClr val="accent2"/>
                </a:solidFill>
              </a:rPr>
              <a:t>Step 2. </a:t>
            </a:r>
            <a:r>
              <a:rPr lang="en-GB" sz="1350" dirty="0">
                <a:solidFill>
                  <a:schemeClr val="accent2"/>
                </a:solidFill>
              </a:rPr>
              <a:t>Outreach through a webinar </a:t>
            </a:r>
            <a:endParaRPr lang="en-US" sz="1350" dirty="0">
              <a:solidFill>
                <a:schemeClr val="accent2"/>
              </a:solidFill>
            </a:endParaRPr>
          </a:p>
          <a:p>
            <a:pPr>
              <a:lnSpc>
                <a:spcPct val="125000"/>
              </a:lnSpc>
              <a:spcBef>
                <a:spcPts val="450"/>
              </a:spcBef>
            </a:pPr>
            <a:r>
              <a:rPr lang="en-GB" sz="1350" b="1" dirty="0">
                <a:solidFill>
                  <a:schemeClr val="accent2"/>
                </a:solidFill>
              </a:rPr>
              <a:t>Step 3. </a:t>
            </a:r>
            <a:r>
              <a:rPr lang="en-GB" sz="1350" dirty="0">
                <a:solidFill>
                  <a:schemeClr val="accent2"/>
                </a:solidFill>
              </a:rPr>
              <a:t>Submission</a:t>
            </a:r>
            <a:r>
              <a:rPr lang="en-GB" sz="1350" b="1" dirty="0">
                <a:solidFill>
                  <a:schemeClr val="accent2"/>
                </a:solidFill>
              </a:rPr>
              <a:t> </a:t>
            </a:r>
            <a:r>
              <a:rPr lang="en-GB" sz="1350" dirty="0">
                <a:solidFill>
                  <a:schemeClr val="accent2"/>
                </a:solidFill>
              </a:rPr>
              <a:t>for inclusion in a good</a:t>
            </a:r>
            <a:br>
              <a:rPr lang="en-GB" sz="1350" dirty="0">
                <a:solidFill>
                  <a:schemeClr val="accent2"/>
                </a:solidFill>
              </a:rPr>
            </a:br>
            <a:r>
              <a:rPr lang="en-GB" sz="1350" dirty="0">
                <a:solidFill>
                  <a:schemeClr val="accent2"/>
                </a:solidFill>
              </a:rPr>
              <a:t>practices section in the INSPIRE Knowledge Base </a:t>
            </a:r>
          </a:p>
          <a:p>
            <a:pPr marL="600067" lvl="1" indent="-257175">
              <a:lnSpc>
                <a:spcPct val="125000"/>
              </a:lnSpc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GB" sz="1200" b="0" dirty="0">
                <a:solidFill>
                  <a:schemeClr val="accent2"/>
                </a:solidFill>
              </a:rPr>
              <a:t>ideally with support from one or several</a:t>
            </a:r>
            <a:br>
              <a:rPr lang="en-GB" sz="1200" b="0" dirty="0">
                <a:solidFill>
                  <a:schemeClr val="accent2"/>
                </a:solidFill>
              </a:rPr>
            </a:br>
            <a:r>
              <a:rPr lang="en-GB" sz="1200" b="0" dirty="0">
                <a:solidFill>
                  <a:schemeClr val="accent2"/>
                </a:solidFill>
              </a:rPr>
              <a:t>INSPIRE MS representatives</a:t>
            </a:r>
          </a:p>
          <a:p>
            <a:pPr>
              <a:lnSpc>
                <a:spcPct val="125000"/>
              </a:lnSpc>
              <a:spcBef>
                <a:spcPts val="450"/>
              </a:spcBef>
            </a:pPr>
            <a:r>
              <a:rPr lang="en-GB" sz="1350" b="1" dirty="0">
                <a:solidFill>
                  <a:schemeClr val="accent2"/>
                </a:solidFill>
              </a:rPr>
              <a:t>Step 4. </a:t>
            </a:r>
            <a:r>
              <a:rPr lang="en-GB" sz="1350" dirty="0">
                <a:solidFill>
                  <a:schemeClr val="accent2"/>
                </a:solidFill>
              </a:rPr>
              <a:t>Opinion</a:t>
            </a:r>
            <a:r>
              <a:rPr lang="en-GB" sz="1350" b="1" dirty="0">
                <a:solidFill>
                  <a:schemeClr val="accent2"/>
                </a:solidFill>
              </a:rPr>
              <a:t> </a:t>
            </a:r>
            <a:r>
              <a:rPr lang="en-GB" sz="1350" dirty="0">
                <a:solidFill>
                  <a:schemeClr val="accent2"/>
                </a:solidFill>
              </a:rPr>
              <a:t>of the MIG to endorse, ask for clarification or reject the good practice </a:t>
            </a:r>
          </a:p>
          <a:p>
            <a:pPr>
              <a:lnSpc>
                <a:spcPct val="125000"/>
              </a:lnSpc>
              <a:spcBef>
                <a:spcPts val="450"/>
              </a:spcBef>
            </a:pPr>
            <a:r>
              <a:rPr lang="en-GB" sz="1350" b="1" dirty="0">
                <a:solidFill>
                  <a:schemeClr val="accent2"/>
                </a:solidFill>
              </a:rPr>
              <a:t>Step 5. </a:t>
            </a:r>
            <a:r>
              <a:rPr lang="en-GB" sz="1350" dirty="0">
                <a:solidFill>
                  <a:schemeClr val="accent2"/>
                </a:solidFill>
              </a:rPr>
              <a:t>Feedback from users through the good practice repository</a:t>
            </a:r>
            <a:endParaRPr lang="en-US" sz="1350" dirty="0">
              <a:solidFill>
                <a:schemeClr val="accent2"/>
              </a:solidFill>
            </a:endParaRPr>
          </a:p>
          <a:p>
            <a:pPr>
              <a:lnSpc>
                <a:spcPct val="125000"/>
              </a:lnSpc>
              <a:spcBef>
                <a:spcPts val="450"/>
              </a:spcBef>
            </a:pPr>
            <a:endParaRPr lang="en-US" sz="1350" dirty="0">
              <a:solidFill>
                <a:schemeClr val="accent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040296" y="2981348"/>
            <a:ext cx="418576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0F5494"/>
                </a:solidFill>
                <a:latin typeface="Verdana" pitchFamily="34" charset="0"/>
                <a:hlinkClick r:id="rId2"/>
              </a:rPr>
              <a:t>https://inspire.ec.europa.eu/portfolio/good-practice-library</a:t>
            </a:r>
            <a:r>
              <a:rPr lang="en-US" sz="900" b="1" dirty="0">
                <a:solidFill>
                  <a:srgbClr val="0F5494"/>
                </a:solidFill>
                <a:latin typeface="Verdana" pitchFamily="34" charset="0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236" y="737184"/>
            <a:ext cx="3673883" cy="2180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6680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146051"/>
            <a:ext cx="7772400" cy="1102519"/>
          </a:xfrm>
        </p:spPr>
        <p:txBody>
          <a:bodyPr>
            <a:normAutofit fontScale="90000"/>
          </a:bodyPr>
          <a:lstStyle/>
          <a:p>
            <a:r>
              <a:rPr lang="nl-NL" dirty="0"/>
              <a:t>UML– </a:t>
            </a:r>
            <a:r>
              <a:rPr lang="nl-NL" dirty="0" err="1"/>
              <a:t>Linked</a:t>
            </a:r>
            <a:r>
              <a:rPr lang="nl-NL" dirty="0"/>
              <a:t> Data</a:t>
            </a:r>
            <a:br>
              <a:rPr lang="nl-NL" dirty="0"/>
            </a:br>
            <a:r>
              <a:rPr lang="en-GB" sz="1600" dirty="0"/>
              <a:t>Dutch best practice for transforming UML Application Schema to Linked Data Ontologies</a:t>
            </a:r>
            <a:endParaRPr lang="nl-NL" sz="160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2571750"/>
            <a:ext cx="6400800" cy="1314450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The approach centred around developing transformation rules for mapping from the source UML geo metamodel to the target metamodel(s) for SKOS/RDF/SHACL/OWL implementations. The rules were developed on the basis of the existing metamodels but also on a use case about a test case domain model: the Golf Course Domain Model and a related dataset</a:t>
            </a:r>
            <a:endParaRPr lang="nl-NL" dirty="0"/>
          </a:p>
        </p:txBody>
      </p:sp>
      <p:sp>
        <p:nvSpPr>
          <p:cNvPr id="4" name="Tekstvak 3"/>
          <p:cNvSpPr txBox="1"/>
          <p:nvPr/>
        </p:nvSpPr>
        <p:spPr>
          <a:xfrm>
            <a:off x="6372200" y="4096779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Paul Janssen</a:t>
            </a:r>
          </a:p>
          <a:p>
            <a:r>
              <a:rPr lang="nl-NL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p.janssen@geonovum.nl</a:t>
            </a:r>
          </a:p>
          <a:p>
            <a:r>
              <a:rPr lang="nl-NL" sz="12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SDI.next</a:t>
            </a:r>
            <a:r>
              <a:rPr lang="nl-NL" sz="1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PLDN – Amersfoort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43110"/>
            <a:ext cx="9144000" cy="282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318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987824" y="897564"/>
            <a:ext cx="3106688" cy="425202"/>
          </a:xfrm>
        </p:spPr>
        <p:txBody>
          <a:bodyPr>
            <a:normAutofit fontScale="90000"/>
          </a:bodyPr>
          <a:lstStyle/>
          <a:p>
            <a:r>
              <a:rPr lang="nl-NL" dirty="0"/>
              <a:t>Content</a:t>
            </a:r>
          </a:p>
        </p:txBody>
      </p:sp>
      <p:sp>
        <p:nvSpPr>
          <p:cNvPr id="3" name="Tekstvak 2"/>
          <p:cNvSpPr txBox="1"/>
          <p:nvPr/>
        </p:nvSpPr>
        <p:spPr>
          <a:xfrm>
            <a:off x="827584" y="1653648"/>
            <a:ext cx="75608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UML </a:t>
            </a:r>
            <a:r>
              <a:rPr lang="nl-NL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legacy</a:t>
            </a:r>
            <a:endParaRPr lang="nl-NL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nl-NL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nl-NL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Linked</a:t>
            </a:r>
            <a:r>
              <a:rPr lang="nl-NL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data </a:t>
            </a:r>
            <a:r>
              <a:rPr lang="nl-NL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revelation</a:t>
            </a:r>
            <a:endParaRPr lang="nl-NL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nl-NL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nl-NL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UML – LD </a:t>
            </a:r>
            <a:r>
              <a:rPr lang="nl-NL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combination</a:t>
            </a:r>
            <a:endParaRPr lang="nl-NL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nl-NL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nl-NL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UML – LD </a:t>
            </a:r>
            <a:r>
              <a:rPr lang="nl-NL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derivation</a:t>
            </a:r>
            <a:endParaRPr lang="nl-NL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428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3D672A-C79F-457B-A270-8B89D3236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1203598"/>
            <a:ext cx="2242592" cy="857250"/>
          </a:xfrm>
        </p:spPr>
        <p:txBody>
          <a:bodyPr/>
          <a:lstStyle/>
          <a:p>
            <a:r>
              <a:rPr lang="nl-NL" dirty="0"/>
              <a:t>The Team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56474EB1-55E4-4A5B-822B-AC8443F79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592" y="0"/>
            <a:ext cx="4903408" cy="5143500"/>
          </a:xfrm>
          <a:prstGeom prst="rect">
            <a:avLst/>
          </a:prstGeom>
        </p:spPr>
      </p:pic>
      <p:pic>
        <p:nvPicPr>
          <p:cNvPr id="4" name="Picture 10" descr="http://www.hunfeldtraining.nl/wp-content/uploads/2012/04/afb-soc-overleg_tcm86-210641.jpg">
            <a:extLst>
              <a:ext uri="{FF2B5EF4-FFF2-40B4-BE49-F238E27FC236}">
                <a16:creationId xmlns:a16="http://schemas.microsoft.com/office/drawing/2014/main" id="{891826DB-1DAF-4AC7-BB16-224B6C333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6624" y="2211710"/>
            <a:ext cx="3668070" cy="2942825"/>
          </a:xfrm>
          <a:prstGeom prst="rect">
            <a:avLst/>
          </a:prstGeom>
          <a:noFill/>
          <a:effectLst>
            <a:outerShdw blurRad="50800" dist="889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2230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ep 1">
            <a:extLst>
              <a:ext uri="{FF2B5EF4-FFF2-40B4-BE49-F238E27FC236}">
                <a16:creationId xmlns:a16="http://schemas.microsoft.com/office/drawing/2014/main" id="{FFDB90FF-8C94-4922-ADDA-AC65551CB2C7}"/>
              </a:ext>
            </a:extLst>
          </p:cNvPr>
          <p:cNvGrpSpPr/>
          <p:nvPr/>
        </p:nvGrpSpPr>
        <p:grpSpPr>
          <a:xfrm>
            <a:off x="2051720" y="1995686"/>
            <a:ext cx="4867275" cy="2314942"/>
            <a:chOff x="1570881" y="1851670"/>
            <a:chExt cx="4867275" cy="2314942"/>
          </a:xfrm>
        </p:grpSpPr>
        <p:sp>
          <p:nvSpPr>
            <p:cNvPr id="6" name="Wolkvormige toelichting 5"/>
            <p:cNvSpPr/>
            <p:nvPr/>
          </p:nvSpPr>
          <p:spPr>
            <a:xfrm>
              <a:off x="3275856" y="1851670"/>
              <a:ext cx="1581150" cy="771525"/>
            </a:xfrm>
            <a:prstGeom prst="cloudCallout">
              <a:avLst>
                <a:gd name="adj1" fmla="val -120833"/>
                <a:gd name="adj2" fmla="val 229167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350" dirty="0" err="1"/>
                <a:t>Universe</a:t>
              </a:r>
              <a:r>
                <a:rPr lang="nl-NL" sz="1350" dirty="0"/>
                <a:t> of Discourse</a:t>
              </a:r>
            </a:p>
            <a:p>
              <a:pPr algn="ctr"/>
              <a:r>
                <a:rPr lang="nl-NL" sz="1350" dirty="0"/>
                <a:t>(</a:t>
              </a:r>
              <a:r>
                <a:rPr lang="nl-NL" sz="1350" dirty="0" err="1"/>
                <a:t>UoD</a:t>
              </a:r>
              <a:r>
                <a:rPr lang="nl-NL" sz="1350" dirty="0"/>
                <a:t>)</a:t>
              </a:r>
            </a:p>
          </p:txBody>
        </p:sp>
        <p:sp>
          <p:nvSpPr>
            <p:cNvPr id="12" name="Rechthoek 11"/>
            <p:cNvSpPr/>
            <p:nvPr/>
          </p:nvSpPr>
          <p:spPr>
            <a:xfrm>
              <a:off x="2952006" y="2880370"/>
              <a:ext cx="542925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350"/>
            </a:p>
          </p:txBody>
        </p:sp>
        <p:cxnSp>
          <p:nvCxnSpPr>
            <p:cNvPr id="14" name="Rechte verbindingslijn met pijl 13"/>
            <p:cNvCxnSpPr/>
            <p:nvPr/>
          </p:nvCxnSpPr>
          <p:spPr>
            <a:xfrm flipV="1">
              <a:off x="2399556" y="2623195"/>
              <a:ext cx="1171575" cy="114794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met pijl 15"/>
            <p:cNvCxnSpPr/>
            <p:nvPr/>
          </p:nvCxnSpPr>
          <p:spPr>
            <a:xfrm flipH="1" flipV="1">
              <a:off x="4637931" y="2537470"/>
              <a:ext cx="1062038" cy="123367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kstvak 16"/>
            <p:cNvSpPr txBox="1"/>
            <p:nvPr/>
          </p:nvSpPr>
          <p:spPr>
            <a:xfrm>
              <a:off x="2449239" y="2705514"/>
              <a:ext cx="67358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050" i="1" dirty="0"/>
                <a:t>model of</a:t>
              </a:r>
            </a:p>
          </p:txBody>
        </p:sp>
        <p:sp>
          <p:nvSpPr>
            <p:cNvPr id="18" name="Tekstvak 17"/>
            <p:cNvSpPr txBox="1"/>
            <p:nvPr/>
          </p:nvSpPr>
          <p:spPr>
            <a:xfrm>
              <a:off x="4931962" y="2700993"/>
              <a:ext cx="6639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050" i="1" dirty="0"/>
                <a:t>model of</a:t>
              </a:r>
            </a:p>
          </p:txBody>
        </p:sp>
        <p:grpSp>
          <p:nvGrpSpPr>
            <p:cNvPr id="11" name="Groep 10"/>
            <p:cNvGrpSpPr/>
            <p:nvPr/>
          </p:nvGrpSpPr>
          <p:grpSpPr>
            <a:xfrm>
              <a:off x="4961781" y="3390141"/>
              <a:ext cx="1476375" cy="762000"/>
              <a:chOff x="6731000" y="2508495"/>
              <a:chExt cx="1968500" cy="1016000"/>
            </a:xfrm>
          </p:grpSpPr>
          <p:sp>
            <p:nvSpPr>
              <p:cNvPr id="8" name="Afgeronde rechthoek 7"/>
              <p:cNvSpPr/>
              <p:nvPr/>
            </p:nvSpPr>
            <p:spPr>
              <a:xfrm>
                <a:off x="6731000" y="2508495"/>
                <a:ext cx="1968500" cy="101600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466725" algn="ctr"/>
                <a:r>
                  <a:rPr lang="nl-NL" sz="1350" dirty="0"/>
                  <a:t>RDF</a:t>
                </a:r>
              </a:p>
              <a:p>
                <a:pPr marL="466725" algn="ctr"/>
                <a:r>
                  <a:rPr lang="nl-NL" sz="1350" dirty="0"/>
                  <a:t>model</a:t>
                </a:r>
              </a:p>
            </p:txBody>
          </p:sp>
          <p:pic>
            <p:nvPicPr>
              <p:cNvPr id="10" name="Afbeelding 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6845" y="2695942"/>
                <a:ext cx="587275" cy="641105"/>
              </a:xfrm>
              <a:prstGeom prst="rect">
                <a:avLst/>
              </a:prstGeom>
            </p:spPr>
          </p:pic>
        </p:grpSp>
        <p:grpSp>
          <p:nvGrpSpPr>
            <p:cNvPr id="5" name="Groep 4"/>
            <p:cNvGrpSpPr/>
            <p:nvPr/>
          </p:nvGrpSpPr>
          <p:grpSpPr>
            <a:xfrm>
              <a:off x="1570881" y="3404612"/>
              <a:ext cx="1476375" cy="762000"/>
              <a:chOff x="1193800" y="1003300"/>
              <a:chExt cx="1968500" cy="1016000"/>
            </a:xfrm>
          </p:grpSpPr>
          <p:sp>
            <p:nvSpPr>
              <p:cNvPr id="3" name="Afgeronde rechthoek 2"/>
              <p:cNvSpPr/>
              <p:nvPr/>
            </p:nvSpPr>
            <p:spPr>
              <a:xfrm>
                <a:off x="1193800" y="1003300"/>
                <a:ext cx="1968500" cy="101600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466725" algn="ctr"/>
                <a:r>
                  <a:rPr lang="nl-NL" sz="1350" dirty="0"/>
                  <a:t>UML</a:t>
                </a:r>
              </a:p>
              <a:p>
                <a:pPr marL="466725" algn="ctr"/>
                <a:r>
                  <a:rPr lang="nl-NL" sz="1350" dirty="0"/>
                  <a:t>model</a:t>
                </a:r>
              </a:p>
            </p:txBody>
          </p:sp>
          <p:pic>
            <p:nvPicPr>
              <p:cNvPr id="4" name="Afbeelding 3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477"/>
              <a:stretch/>
            </p:blipFill>
            <p:spPr>
              <a:xfrm>
                <a:off x="1308100" y="1136895"/>
                <a:ext cx="571500" cy="748810"/>
              </a:xfrm>
              <a:prstGeom prst="rect">
                <a:avLst/>
              </a:prstGeom>
            </p:spPr>
          </p:pic>
        </p:grpSp>
        <p:sp>
          <p:nvSpPr>
            <p:cNvPr id="19" name="PIJL-RECHTS 18"/>
            <p:cNvSpPr/>
            <p:nvPr/>
          </p:nvSpPr>
          <p:spPr>
            <a:xfrm>
              <a:off x="3132981" y="3587876"/>
              <a:ext cx="1724025" cy="3954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350" dirty="0" err="1"/>
                <a:t>transformation</a:t>
              </a:r>
              <a:endParaRPr lang="nl-NL" sz="1350" dirty="0"/>
            </a:p>
          </p:txBody>
        </p: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C6EFE154-D900-447F-8B24-6B6CF6B64218}"/>
              </a:ext>
            </a:extLst>
          </p:cNvPr>
          <p:cNvSpPr txBox="1">
            <a:spLocks/>
          </p:cNvSpPr>
          <p:nvPr/>
        </p:nvSpPr>
        <p:spPr>
          <a:xfrm>
            <a:off x="2952006" y="1045468"/>
            <a:ext cx="3106688" cy="425202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nl-NL" dirty="0" err="1"/>
              <a:t>Principal</a:t>
            </a:r>
            <a:r>
              <a:rPr lang="nl-NL" dirty="0"/>
              <a:t> goal</a:t>
            </a:r>
          </a:p>
        </p:txBody>
      </p:sp>
    </p:spTree>
    <p:extLst>
      <p:ext uri="{BB962C8B-B14F-4D97-AF65-F5344CB8AC3E}">
        <p14:creationId xmlns:p14="http://schemas.microsoft.com/office/powerpoint/2010/main" val="476548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5E78AD-506B-47B3-920E-74E538037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123478"/>
            <a:ext cx="3096344" cy="857250"/>
          </a:xfrm>
        </p:spPr>
        <p:txBody>
          <a:bodyPr/>
          <a:lstStyle/>
          <a:p>
            <a:r>
              <a:rPr lang="nl-NL" dirty="0"/>
              <a:t>UML </a:t>
            </a:r>
            <a:r>
              <a:rPr lang="nl-NL" dirty="0" err="1"/>
              <a:t>legacy</a:t>
            </a:r>
            <a:br>
              <a:rPr lang="nl-NL" dirty="0"/>
            </a:br>
            <a:endParaRPr lang="nl-NL" dirty="0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05E8825A-BD56-4E65-BC02-32B84CD7A865}"/>
              </a:ext>
            </a:extLst>
          </p:cNvPr>
          <p:cNvSpPr/>
          <p:nvPr/>
        </p:nvSpPr>
        <p:spPr>
          <a:xfrm>
            <a:off x="6062946" y="1186984"/>
            <a:ext cx="30468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200" dirty="0">
                <a:solidFill>
                  <a:srgbClr val="000000"/>
                </a:solidFill>
                <a:latin typeface="Arial" panose="020B0604020202020204" pitchFamily="34" charset="0"/>
              </a:rPr>
              <a:t>NEN 3610, </a:t>
            </a:r>
            <a:r>
              <a:rPr lang="nl-NL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the</a:t>
            </a:r>
            <a:r>
              <a:rPr lang="nl-NL" sz="12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nl-NL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GeoBaseModel</a:t>
            </a:r>
            <a:r>
              <a:rPr lang="nl-NL" sz="1200" dirty="0">
                <a:solidFill>
                  <a:srgbClr val="000000"/>
                </a:solidFill>
                <a:latin typeface="Arial" panose="020B0604020202020204" pitchFamily="34" charset="0"/>
              </a:rPr>
              <a:t>. The information standard  </a:t>
            </a:r>
            <a:r>
              <a:rPr lang="nl-NL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for</a:t>
            </a:r>
            <a:r>
              <a:rPr lang="nl-NL" sz="12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nl-NL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the</a:t>
            </a:r>
            <a:r>
              <a:rPr lang="nl-NL" sz="1200" dirty="0">
                <a:solidFill>
                  <a:srgbClr val="000000"/>
                </a:solidFill>
                <a:latin typeface="Arial" panose="020B0604020202020204" pitchFamily="34" charset="0"/>
              </a:rPr>
              <a:t> exchange of </a:t>
            </a:r>
            <a:r>
              <a:rPr lang="nl-NL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geo</a:t>
            </a:r>
            <a:r>
              <a:rPr lang="nl-NL" sz="1200" dirty="0">
                <a:solidFill>
                  <a:srgbClr val="000000"/>
                </a:solidFill>
                <a:latin typeface="Arial" panose="020B0604020202020204" pitchFamily="34" charset="0"/>
              </a:rPr>
              <a:t>-information. It </a:t>
            </a:r>
            <a:r>
              <a:rPr lang="nl-NL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prescribes</a:t>
            </a:r>
            <a:r>
              <a:rPr lang="nl-NL" sz="1200" dirty="0">
                <a:solidFill>
                  <a:srgbClr val="000000"/>
                </a:solidFill>
                <a:latin typeface="Arial" panose="020B0604020202020204" pitchFamily="34" charset="0"/>
              </a:rPr>
              <a:t> UML as </a:t>
            </a:r>
            <a:r>
              <a:rPr lang="nl-NL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the</a:t>
            </a:r>
            <a:r>
              <a:rPr lang="nl-NL" sz="12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nl-NL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formal</a:t>
            </a:r>
            <a:r>
              <a:rPr lang="nl-NL" sz="12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nl-NL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language</a:t>
            </a:r>
            <a:r>
              <a:rPr lang="nl-NL" sz="12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nl-NL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to</a:t>
            </a:r>
            <a:r>
              <a:rPr lang="nl-NL" sz="12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nl-NL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specify</a:t>
            </a:r>
            <a:r>
              <a:rPr lang="nl-NL" sz="12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nl-NL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semantics</a:t>
            </a:r>
            <a:r>
              <a:rPr lang="nl-NL" sz="12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nl-NL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and</a:t>
            </a:r>
            <a:r>
              <a:rPr lang="nl-NL" sz="1200" dirty="0">
                <a:solidFill>
                  <a:srgbClr val="000000"/>
                </a:solidFill>
                <a:latin typeface="Arial" panose="020B0604020202020204" pitchFamily="34" charset="0"/>
              </a:rPr>
              <a:t> advocates GML as </a:t>
            </a:r>
            <a:r>
              <a:rPr lang="nl-NL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technical</a:t>
            </a:r>
            <a:r>
              <a:rPr lang="nl-NL" sz="12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nl-NL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implementation</a:t>
            </a:r>
            <a:r>
              <a:rPr lang="nl-NL" sz="1200" dirty="0">
                <a:solidFill>
                  <a:srgbClr val="000000"/>
                </a:solidFill>
                <a:latin typeface="Arial" panose="020B0604020202020204" pitchFamily="34" charset="0"/>
              </a:rPr>
              <a:t> format. NEN 3610 is </a:t>
            </a:r>
            <a:r>
              <a:rPr lang="nl-NL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therefore</a:t>
            </a:r>
            <a:r>
              <a:rPr lang="nl-NL" sz="12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nl-NL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not</a:t>
            </a:r>
            <a:r>
              <a:rPr lang="nl-NL" sz="12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nl-NL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equiped</a:t>
            </a:r>
            <a:r>
              <a:rPr lang="nl-NL" sz="12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nl-NL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to</a:t>
            </a:r>
            <a:r>
              <a:rPr lang="nl-NL" sz="12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nl-NL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realize</a:t>
            </a:r>
            <a:r>
              <a:rPr lang="nl-NL" sz="1200" dirty="0">
                <a:solidFill>
                  <a:srgbClr val="000000"/>
                </a:solidFill>
                <a:latin typeface="Arial" panose="020B0604020202020204" pitchFamily="34" charset="0"/>
              </a:rPr>
              <a:t> data – </a:t>
            </a:r>
            <a:r>
              <a:rPr lang="nl-NL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and</a:t>
            </a:r>
            <a:r>
              <a:rPr lang="nl-NL" sz="12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nl-NL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semantics</a:t>
            </a:r>
            <a:r>
              <a:rPr lang="nl-NL" sz="12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nl-NL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sharing</a:t>
            </a:r>
            <a:r>
              <a:rPr lang="nl-NL" sz="12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nl-NL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through</a:t>
            </a:r>
            <a:r>
              <a:rPr lang="nl-NL" sz="12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nl-NL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linked</a:t>
            </a:r>
            <a:r>
              <a:rPr lang="nl-NL" sz="1200" dirty="0">
                <a:solidFill>
                  <a:srgbClr val="000000"/>
                </a:solidFill>
                <a:latin typeface="Arial" panose="020B0604020202020204" pitchFamily="34" charset="0"/>
              </a:rPr>
              <a:t> data. </a:t>
            </a:r>
            <a:endParaRPr lang="nl-NL" sz="1200" dirty="0"/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63B3C6EE-9B5F-4FE8-BBA6-36D21A5C3DD7}"/>
              </a:ext>
            </a:extLst>
          </p:cNvPr>
          <p:cNvGrpSpPr/>
          <p:nvPr/>
        </p:nvGrpSpPr>
        <p:grpSpPr>
          <a:xfrm>
            <a:off x="1965" y="929332"/>
            <a:ext cx="6476773" cy="4163463"/>
            <a:chOff x="107504" y="332655"/>
            <a:chExt cx="8379271" cy="5664201"/>
          </a:xfrm>
        </p:grpSpPr>
        <p:sp>
          <p:nvSpPr>
            <p:cNvPr id="8" name="Text Box 50">
              <a:extLst>
                <a:ext uri="{FF2B5EF4-FFF2-40B4-BE49-F238E27FC236}">
                  <a16:creationId xmlns:a16="http://schemas.microsoft.com/office/drawing/2014/main" id="{C2833D94-3164-4296-AF39-0CE2A5DFB1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0563" y="1428750"/>
              <a:ext cx="3111501" cy="3768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200" b="1" dirty="0">
                  <a:latin typeface="Verdana" pitchFamily="34" charset="0"/>
                  <a:ea typeface="ヒラギノ角ゴ Pro W3"/>
                  <a:cs typeface="ヒラギノ角ゴ Pro W3"/>
                </a:rPr>
                <a:t>ISO</a:t>
              </a:r>
              <a:r>
                <a:rPr lang="en-US" sz="1200" dirty="0">
                  <a:latin typeface="Verdana" pitchFamily="34" charset="0"/>
                  <a:ea typeface="ヒラギノ角ゴ Pro W3"/>
                  <a:cs typeface="ヒラギノ角ゴ Pro W3"/>
                </a:rPr>
                <a:t> TC/211</a:t>
              </a:r>
              <a:endParaRPr lang="nl-NL" sz="1200" dirty="0">
                <a:latin typeface="Verdana" pitchFamily="34" charset="0"/>
                <a:ea typeface="ヒラギノ角ゴ Pro W3"/>
                <a:cs typeface="ヒラギノ角ゴ Pro W3"/>
              </a:endParaRPr>
            </a:p>
          </p:txBody>
        </p:sp>
        <p:sp>
          <p:nvSpPr>
            <p:cNvPr id="9" name="Text Box 51">
              <a:extLst>
                <a:ext uri="{FF2B5EF4-FFF2-40B4-BE49-F238E27FC236}">
                  <a16:creationId xmlns:a16="http://schemas.microsoft.com/office/drawing/2014/main" id="{55049731-E8C1-402A-8E47-FC1F273D42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4941" y="2857496"/>
              <a:ext cx="2665412" cy="3768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200" b="1" dirty="0">
                  <a:latin typeface="Verdana" pitchFamily="34" charset="0"/>
                  <a:ea typeface="ヒラギノ角ゴ Pro W3"/>
                  <a:cs typeface="ヒラギノ角ゴ Pro W3"/>
                </a:rPr>
                <a:t>National</a:t>
              </a:r>
              <a:r>
                <a:rPr lang="en-US" sz="1200" dirty="0">
                  <a:latin typeface="Verdana" pitchFamily="34" charset="0"/>
                  <a:ea typeface="ヒラギノ角ゴ Pro W3"/>
                  <a:cs typeface="ヒラギノ角ゴ Pro W3"/>
                </a:rPr>
                <a:t> standards</a:t>
              </a:r>
              <a:endParaRPr lang="nl-NL" sz="1200" dirty="0">
                <a:latin typeface="Verdana" pitchFamily="34" charset="0"/>
                <a:ea typeface="ヒラギノ角ゴ Pro W3"/>
                <a:cs typeface="ヒラギノ角ゴ Pro W3"/>
              </a:endParaRPr>
            </a:p>
          </p:txBody>
        </p:sp>
        <p:sp>
          <p:nvSpPr>
            <p:cNvPr id="10" name="Text Box 52">
              <a:extLst>
                <a:ext uri="{FF2B5EF4-FFF2-40B4-BE49-F238E27FC236}">
                  <a16:creationId xmlns:a16="http://schemas.microsoft.com/office/drawing/2014/main" id="{F07C19E9-E988-4553-B8EC-63AC9746B5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29313" y="4214814"/>
              <a:ext cx="2557462" cy="3768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200" b="1" dirty="0">
                  <a:latin typeface="Verdana" pitchFamily="34" charset="0"/>
                  <a:ea typeface="ヒラギノ角ゴ Pro W3"/>
                  <a:cs typeface="ヒラギノ角ゴ Pro W3"/>
                </a:rPr>
                <a:t>Domain</a:t>
              </a:r>
              <a:r>
                <a:rPr lang="en-US" sz="1200" dirty="0">
                  <a:latin typeface="Verdana" pitchFamily="34" charset="0"/>
                  <a:ea typeface="ヒラギノ角ゴ Pro W3"/>
                  <a:cs typeface="ヒラギノ角ゴ Pro W3"/>
                </a:rPr>
                <a:t> standards</a:t>
              </a:r>
              <a:endParaRPr lang="nl-NL" sz="1200" dirty="0">
                <a:latin typeface="Verdana" pitchFamily="34" charset="0"/>
                <a:ea typeface="ヒラギノ角ゴ Pro W3"/>
                <a:cs typeface="ヒラギノ角ゴ Pro W3"/>
              </a:endParaRPr>
            </a:p>
          </p:txBody>
        </p:sp>
        <p:sp>
          <p:nvSpPr>
            <p:cNvPr id="11" name="AutoShape 5">
              <a:extLst>
                <a:ext uri="{FF2B5EF4-FFF2-40B4-BE49-F238E27FC236}">
                  <a16:creationId xmlns:a16="http://schemas.microsoft.com/office/drawing/2014/main" id="{C9C5D73F-8372-49D1-A2A4-35B1F5C1133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9512" y="332655"/>
              <a:ext cx="6120680" cy="5655189"/>
            </a:xfrm>
            <a:custGeom>
              <a:avLst/>
              <a:gdLst>
                <a:gd name="connsiteX0" fmla="*/ 0 w 6205538"/>
                <a:gd name="connsiteY0" fmla="*/ 5656262 h 5656262"/>
                <a:gd name="connsiteX1" fmla="*/ 3102769 w 6205538"/>
                <a:gd name="connsiteY1" fmla="*/ 0 h 5656262"/>
                <a:gd name="connsiteX2" fmla="*/ 6205538 w 6205538"/>
                <a:gd name="connsiteY2" fmla="*/ 5656262 h 5656262"/>
                <a:gd name="connsiteX3" fmla="*/ 0 w 6205538"/>
                <a:gd name="connsiteY3" fmla="*/ 5656262 h 5656262"/>
                <a:gd name="connsiteX0" fmla="*/ 0 w 6205538"/>
                <a:gd name="connsiteY0" fmla="*/ 5656262 h 5656262"/>
                <a:gd name="connsiteX1" fmla="*/ 3203848 w 6205538"/>
                <a:gd name="connsiteY1" fmla="*/ 0 h 5656262"/>
                <a:gd name="connsiteX2" fmla="*/ 6205538 w 6205538"/>
                <a:gd name="connsiteY2" fmla="*/ 5656262 h 5656262"/>
                <a:gd name="connsiteX3" fmla="*/ 0 w 6205538"/>
                <a:gd name="connsiteY3" fmla="*/ 5656262 h 5656262"/>
                <a:gd name="connsiteX0" fmla="*/ 0 w 6300192"/>
                <a:gd name="connsiteY0" fmla="*/ 5656262 h 5656262"/>
                <a:gd name="connsiteX1" fmla="*/ 3203848 w 6300192"/>
                <a:gd name="connsiteY1" fmla="*/ 0 h 5656262"/>
                <a:gd name="connsiteX2" fmla="*/ 6300192 w 6300192"/>
                <a:gd name="connsiteY2" fmla="*/ 5616624 h 5656262"/>
                <a:gd name="connsiteX3" fmla="*/ 0 w 6300192"/>
                <a:gd name="connsiteY3" fmla="*/ 5656262 h 5656262"/>
                <a:gd name="connsiteX0" fmla="*/ 0 w 6120680"/>
                <a:gd name="connsiteY0" fmla="*/ 5616624 h 5616624"/>
                <a:gd name="connsiteX1" fmla="*/ 3024336 w 6120680"/>
                <a:gd name="connsiteY1" fmla="*/ 0 h 5616624"/>
                <a:gd name="connsiteX2" fmla="*/ 6120680 w 6120680"/>
                <a:gd name="connsiteY2" fmla="*/ 5616624 h 5616624"/>
                <a:gd name="connsiteX3" fmla="*/ 0 w 6120680"/>
                <a:gd name="connsiteY3" fmla="*/ 5616624 h 5616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680" h="5616624">
                  <a:moveTo>
                    <a:pt x="0" y="5616624"/>
                  </a:moveTo>
                  <a:lnTo>
                    <a:pt x="3024336" y="0"/>
                  </a:lnTo>
                  <a:lnTo>
                    <a:pt x="6120680" y="5616624"/>
                  </a:lnTo>
                  <a:lnTo>
                    <a:pt x="0" y="5616624"/>
                  </a:lnTo>
                  <a:close/>
                </a:path>
              </a:pathLst>
            </a:custGeom>
            <a:solidFill>
              <a:srgbClr val="C0C0C0"/>
            </a:solidFill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 sz="1200">
                <a:latin typeface="Verdana" pitchFamily="34" charset="0"/>
              </a:endParaRPr>
            </a:p>
          </p:txBody>
        </p:sp>
        <p:sp>
          <p:nvSpPr>
            <p:cNvPr id="12" name="AutoShape 6">
              <a:extLst>
                <a:ext uri="{FF2B5EF4-FFF2-40B4-BE49-F238E27FC236}">
                  <a16:creationId xmlns:a16="http://schemas.microsoft.com/office/drawing/2014/main" id="{51F3F2AB-0B8C-4459-805B-270CD36C1AD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90538" y="928688"/>
              <a:ext cx="4948237" cy="4429125"/>
            </a:xfrm>
            <a:prstGeom prst="triangle">
              <a:avLst>
                <a:gd name="adj" fmla="val 50000"/>
              </a:avLst>
            </a:prstGeom>
            <a:solidFill>
              <a:srgbClr val="99CC00"/>
            </a:solidFill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 sz="1200">
                <a:latin typeface="Verdana" pitchFamily="34" charset="0"/>
              </a:endParaRPr>
            </a:p>
          </p:txBody>
        </p:sp>
        <p:sp>
          <p:nvSpPr>
            <p:cNvPr id="13" name="AutoShape 7">
              <a:extLst>
                <a:ext uri="{FF2B5EF4-FFF2-40B4-BE49-F238E27FC236}">
                  <a16:creationId xmlns:a16="http://schemas.microsoft.com/office/drawing/2014/main" id="{772357FB-C3DD-4DA2-8EF8-336380F59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1640" y="404664"/>
              <a:ext cx="3816424" cy="3456384"/>
            </a:xfrm>
            <a:custGeom>
              <a:avLst/>
              <a:gdLst>
                <a:gd name="connsiteX0" fmla="*/ 0 w 3667125"/>
                <a:gd name="connsiteY0" fmla="*/ 3259137 h 3259137"/>
                <a:gd name="connsiteX1" fmla="*/ 1833563 w 3667125"/>
                <a:gd name="connsiteY1" fmla="*/ 0 h 3259137"/>
                <a:gd name="connsiteX2" fmla="*/ 3667125 w 3667125"/>
                <a:gd name="connsiteY2" fmla="*/ 3259137 h 3259137"/>
                <a:gd name="connsiteX3" fmla="*/ 0 w 3667125"/>
                <a:gd name="connsiteY3" fmla="*/ 3259137 h 3259137"/>
                <a:gd name="connsiteX0" fmla="*/ 0 w 3738869"/>
                <a:gd name="connsiteY0" fmla="*/ 3259137 h 3330492"/>
                <a:gd name="connsiteX1" fmla="*/ 1833563 w 3738869"/>
                <a:gd name="connsiteY1" fmla="*/ 0 h 3330492"/>
                <a:gd name="connsiteX2" fmla="*/ 3738869 w 3738869"/>
                <a:gd name="connsiteY2" fmla="*/ 3330492 h 3330492"/>
                <a:gd name="connsiteX3" fmla="*/ 0 w 3738869"/>
                <a:gd name="connsiteY3" fmla="*/ 3259137 h 3330492"/>
                <a:gd name="connsiteX0" fmla="*/ 0 w 3802408"/>
                <a:gd name="connsiteY0" fmla="*/ 3259137 h 3330492"/>
                <a:gd name="connsiteX1" fmla="*/ 1897102 w 3802408"/>
                <a:gd name="connsiteY1" fmla="*/ 0 h 3330492"/>
                <a:gd name="connsiteX2" fmla="*/ 3802408 w 3802408"/>
                <a:gd name="connsiteY2" fmla="*/ 3330492 h 3330492"/>
                <a:gd name="connsiteX3" fmla="*/ 0 w 3802408"/>
                <a:gd name="connsiteY3" fmla="*/ 3259137 h 3330492"/>
                <a:gd name="connsiteX0" fmla="*/ 0 w 3802408"/>
                <a:gd name="connsiteY0" fmla="*/ 3353670 h 3425025"/>
                <a:gd name="connsiteX1" fmla="*/ 1865332 w 3802408"/>
                <a:gd name="connsiteY1" fmla="*/ 0 h 3425025"/>
                <a:gd name="connsiteX2" fmla="*/ 3802408 w 3802408"/>
                <a:gd name="connsiteY2" fmla="*/ 3425025 h 3425025"/>
                <a:gd name="connsiteX3" fmla="*/ 0 w 3802408"/>
                <a:gd name="connsiteY3" fmla="*/ 3353670 h 342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2408" h="3425025">
                  <a:moveTo>
                    <a:pt x="0" y="3353670"/>
                  </a:moveTo>
                  <a:lnTo>
                    <a:pt x="1865332" y="0"/>
                  </a:lnTo>
                  <a:lnTo>
                    <a:pt x="3802408" y="3425025"/>
                  </a:lnTo>
                  <a:lnTo>
                    <a:pt x="0" y="3353670"/>
                  </a:lnTo>
                  <a:close/>
                </a:path>
              </a:pathLst>
            </a:custGeom>
            <a:solidFill>
              <a:srgbClr val="0070C0"/>
            </a:solidFill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 sz="1200">
                <a:latin typeface="Verdana" pitchFamily="34" charset="0"/>
              </a:endParaRPr>
            </a:p>
          </p:txBody>
        </p:sp>
        <p:sp>
          <p:nvSpPr>
            <p:cNvPr id="14" name="Text Box 9">
              <a:extLst>
                <a:ext uri="{FF2B5EF4-FFF2-40B4-BE49-F238E27FC236}">
                  <a16:creationId xmlns:a16="http://schemas.microsoft.com/office/drawing/2014/main" id="{A57F5103-BF46-4CB0-8F50-BCF2F83212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88344" y="2728403"/>
              <a:ext cx="2354259" cy="6280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nl-NL" sz="1200" dirty="0">
                  <a:latin typeface="Verdana" pitchFamily="34" charset="0"/>
                  <a:ea typeface="ヒラギノ角ゴ Pro W3"/>
                  <a:cs typeface="ヒラギノ角ゴ Pro W3"/>
                </a:rPr>
                <a:t>NEN3610</a:t>
              </a:r>
            </a:p>
            <a:p>
              <a:pPr algn="ctr" eaLnBrk="0" hangingPunct="0"/>
              <a:r>
                <a:rPr lang="nl-NL" sz="1200" dirty="0">
                  <a:latin typeface="Verdana" pitchFamily="34" charset="0"/>
                  <a:ea typeface="ヒラギノ角ゴ Pro W3"/>
                  <a:cs typeface="ヒラギノ角ゴ Pro W3"/>
                </a:rPr>
                <a:t>Dutch </a:t>
              </a:r>
              <a:r>
                <a:rPr lang="nl-NL" sz="1200" dirty="0" err="1">
                  <a:latin typeface="Verdana" pitchFamily="34" charset="0"/>
                  <a:ea typeface="ヒラギノ角ゴ Pro W3"/>
                  <a:cs typeface="ヒラギノ角ゴ Pro W3"/>
                </a:rPr>
                <a:t>GeoBaseModel</a:t>
              </a:r>
              <a:endParaRPr lang="nl-NL" sz="1200" dirty="0">
                <a:latin typeface="Verdana" pitchFamily="34" charset="0"/>
                <a:ea typeface="ヒラギノ角ゴ Pro W3"/>
                <a:cs typeface="ヒラギノ角ゴ Pro W3"/>
              </a:endParaRPr>
            </a:p>
          </p:txBody>
        </p:sp>
        <p:sp>
          <p:nvSpPr>
            <p:cNvPr id="15" name="Vrije vorm 52">
              <a:extLst>
                <a:ext uri="{FF2B5EF4-FFF2-40B4-BE49-F238E27FC236}">
                  <a16:creationId xmlns:a16="http://schemas.microsoft.com/office/drawing/2014/main" id="{FFF8E343-564B-4ECE-95EE-AD37B16206B6}"/>
                </a:ext>
              </a:extLst>
            </p:cNvPr>
            <p:cNvSpPr/>
            <p:nvPr/>
          </p:nvSpPr>
          <p:spPr>
            <a:xfrm flipH="1">
              <a:off x="467543" y="3789040"/>
              <a:ext cx="951681" cy="1588741"/>
            </a:xfrm>
            <a:custGeom>
              <a:avLst/>
              <a:gdLst>
                <a:gd name="connsiteX0" fmla="*/ 0 w 857250"/>
                <a:gd name="connsiteY0" fmla="*/ 1643063 h 1643063"/>
                <a:gd name="connsiteX1" fmla="*/ 0 w 857250"/>
                <a:gd name="connsiteY1" fmla="*/ 0 h 1643063"/>
                <a:gd name="connsiteX2" fmla="*/ 857250 w 857250"/>
                <a:gd name="connsiteY2" fmla="*/ 1643063 h 1643063"/>
                <a:gd name="connsiteX3" fmla="*/ 0 w 857250"/>
                <a:gd name="connsiteY3" fmla="*/ 1643063 h 1643063"/>
                <a:gd name="connsiteX0" fmla="*/ 0 w 951681"/>
                <a:gd name="connsiteY0" fmla="*/ 1643063 h 1643063"/>
                <a:gd name="connsiteX1" fmla="*/ 0 w 951681"/>
                <a:gd name="connsiteY1" fmla="*/ 0 h 1643063"/>
                <a:gd name="connsiteX2" fmla="*/ 951681 w 951681"/>
                <a:gd name="connsiteY2" fmla="*/ 1638498 h 1643063"/>
                <a:gd name="connsiteX3" fmla="*/ 0 w 951681"/>
                <a:gd name="connsiteY3" fmla="*/ 1643063 h 1643063"/>
                <a:gd name="connsiteX0" fmla="*/ 0 w 951681"/>
                <a:gd name="connsiteY0" fmla="*/ 1588741 h 1588741"/>
                <a:gd name="connsiteX1" fmla="*/ 15576 w 951681"/>
                <a:gd name="connsiteY1" fmla="*/ 0 h 1588741"/>
                <a:gd name="connsiteX2" fmla="*/ 951681 w 951681"/>
                <a:gd name="connsiteY2" fmla="*/ 1584176 h 1588741"/>
                <a:gd name="connsiteX3" fmla="*/ 0 w 951681"/>
                <a:gd name="connsiteY3" fmla="*/ 1588741 h 1588741"/>
                <a:gd name="connsiteX0" fmla="*/ 0 w 951681"/>
                <a:gd name="connsiteY0" fmla="*/ 1588741 h 1588741"/>
                <a:gd name="connsiteX1" fmla="*/ 87584 w 951681"/>
                <a:gd name="connsiteY1" fmla="*/ 0 h 1588741"/>
                <a:gd name="connsiteX2" fmla="*/ 951681 w 951681"/>
                <a:gd name="connsiteY2" fmla="*/ 1584176 h 1588741"/>
                <a:gd name="connsiteX3" fmla="*/ 0 w 951681"/>
                <a:gd name="connsiteY3" fmla="*/ 1588741 h 158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681" h="1588741">
                  <a:moveTo>
                    <a:pt x="0" y="1588741"/>
                  </a:moveTo>
                  <a:lnTo>
                    <a:pt x="87584" y="0"/>
                  </a:lnTo>
                  <a:lnTo>
                    <a:pt x="951681" y="1584176"/>
                  </a:lnTo>
                  <a:lnTo>
                    <a:pt x="0" y="1588741"/>
                  </a:lnTo>
                  <a:close/>
                </a:path>
              </a:pathLst>
            </a:custGeom>
            <a:solidFill>
              <a:srgbClr val="0099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 sz="1200"/>
            </a:p>
          </p:txBody>
        </p:sp>
        <p:sp>
          <p:nvSpPr>
            <p:cNvPr id="16" name="Vrije vorm 53">
              <a:extLst>
                <a:ext uri="{FF2B5EF4-FFF2-40B4-BE49-F238E27FC236}">
                  <a16:creationId xmlns:a16="http://schemas.microsoft.com/office/drawing/2014/main" id="{E499CC73-972C-40B2-A38C-A7BBE6795AEF}"/>
                </a:ext>
              </a:extLst>
            </p:cNvPr>
            <p:cNvSpPr/>
            <p:nvPr/>
          </p:nvSpPr>
          <p:spPr>
            <a:xfrm rot="16200000" flipH="1">
              <a:off x="616832" y="4430974"/>
              <a:ext cx="1589604" cy="30400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14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4 w 10000"/>
                <a:gd name="connsiteY4" fmla="*/ 0 h 10000"/>
                <a:gd name="connsiteX0" fmla="*/ 14 w 10000"/>
                <a:gd name="connsiteY0" fmla="*/ 0 h 10000"/>
                <a:gd name="connsiteX1" fmla="*/ 2155 w 10000"/>
                <a:gd name="connsiteY1" fmla="*/ 15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14 w 10000"/>
                <a:gd name="connsiteY5" fmla="*/ 0 h 10000"/>
                <a:gd name="connsiteX0" fmla="*/ 855 w 10000"/>
                <a:gd name="connsiteY0" fmla="*/ 2301 h 10000"/>
                <a:gd name="connsiteX1" fmla="*/ 2155 w 10000"/>
                <a:gd name="connsiteY1" fmla="*/ 15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855 w 10000"/>
                <a:gd name="connsiteY5" fmla="*/ 2301 h 10000"/>
                <a:gd name="connsiteX0" fmla="*/ 435 w 9580"/>
                <a:gd name="connsiteY0" fmla="*/ 2301 h 10000"/>
                <a:gd name="connsiteX1" fmla="*/ 1735 w 9580"/>
                <a:gd name="connsiteY1" fmla="*/ 150 h 10000"/>
                <a:gd name="connsiteX2" fmla="*/ 9580 w 9580"/>
                <a:gd name="connsiteY2" fmla="*/ 0 h 10000"/>
                <a:gd name="connsiteX3" fmla="*/ 9580 w 9580"/>
                <a:gd name="connsiteY3" fmla="*/ 10000 h 10000"/>
                <a:gd name="connsiteX4" fmla="*/ 0 w 9580"/>
                <a:gd name="connsiteY4" fmla="*/ 9470 h 10000"/>
                <a:gd name="connsiteX5" fmla="*/ 435 w 9580"/>
                <a:gd name="connsiteY5" fmla="*/ 2301 h 10000"/>
                <a:gd name="connsiteX0" fmla="*/ 5 w 10005"/>
                <a:gd name="connsiteY0" fmla="*/ 2301 h 10000"/>
                <a:gd name="connsiteX1" fmla="*/ 1816 w 10005"/>
                <a:gd name="connsiteY1" fmla="*/ 150 h 10000"/>
                <a:gd name="connsiteX2" fmla="*/ 10005 w 10005"/>
                <a:gd name="connsiteY2" fmla="*/ 0 h 10000"/>
                <a:gd name="connsiteX3" fmla="*/ 10005 w 10005"/>
                <a:gd name="connsiteY3" fmla="*/ 10000 h 10000"/>
                <a:gd name="connsiteX4" fmla="*/ 5 w 10005"/>
                <a:gd name="connsiteY4" fmla="*/ 9470 h 10000"/>
                <a:gd name="connsiteX5" fmla="*/ 5 w 10005"/>
                <a:gd name="connsiteY5" fmla="*/ 2301 h 10000"/>
                <a:gd name="connsiteX0" fmla="*/ 5 w 10005"/>
                <a:gd name="connsiteY0" fmla="*/ 2390 h 10089"/>
                <a:gd name="connsiteX1" fmla="*/ 1365 w 10005"/>
                <a:gd name="connsiteY1" fmla="*/ 0 h 10089"/>
                <a:gd name="connsiteX2" fmla="*/ 10005 w 10005"/>
                <a:gd name="connsiteY2" fmla="*/ 89 h 10089"/>
                <a:gd name="connsiteX3" fmla="*/ 10005 w 10005"/>
                <a:gd name="connsiteY3" fmla="*/ 10089 h 10089"/>
                <a:gd name="connsiteX4" fmla="*/ 5 w 10005"/>
                <a:gd name="connsiteY4" fmla="*/ 9559 h 10089"/>
                <a:gd name="connsiteX5" fmla="*/ 5 w 10005"/>
                <a:gd name="connsiteY5" fmla="*/ 2390 h 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5" h="10089">
                  <a:moveTo>
                    <a:pt x="5" y="2390"/>
                  </a:moveTo>
                  <a:lnTo>
                    <a:pt x="1365" y="0"/>
                  </a:lnTo>
                  <a:lnTo>
                    <a:pt x="10005" y="89"/>
                  </a:lnTo>
                  <a:lnTo>
                    <a:pt x="10005" y="10089"/>
                  </a:lnTo>
                  <a:lnTo>
                    <a:pt x="5" y="9559"/>
                  </a:lnTo>
                  <a:cubicBezTo>
                    <a:pt x="10" y="6226"/>
                    <a:pt x="0" y="5723"/>
                    <a:pt x="5" y="2390"/>
                  </a:cubicBezTo>
                  <a:close/>
                </a:path>
              </a:pathLst>
            </a:custGeom>
            <a:solidFill>
              <a:srgbClr val="66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 sz="120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3EF7DF3-44BE-48D4-9FF0-997CE9397FB1}"/>
                </a:ext>
              </a:extLst>
            </p:cNvPr>
            <p:cNvSpPr/>
            <p:nvPr/>
          </p:nvSpPr>
          <p:spPr>
            <a:xfrm>
              <a:off x="1849388" y="3734718"/>
              <a:ext cx="285750" cy="1643063"/>
            </a:xfrm>
            <a:prstGeom prst="rect">
              <a:avLst/>
            </a:prstGeom>
            <a:solidFill>
              <a:srgbClr val="99FF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 sz="120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AB86D2AD-C066-4E20-9199-83AFF2E39ADF}"/>
                </a:ext>
              </a:extLst>
            </p:cNvPr>
            <p:cNvSpPr/>
            <p:nvPr/>
          </p:nvSpPr>
          <p:spPr>
            <a:xfrm>
              <a:off x="2420888" y="3734718"/>
              <a:ext cx="285750" cy="1643063"/>
            </a:xfrm>
            <a:prstGeom prst="rect">
              <a:avLst/>
            </a:prstGeom>
            <a:solidFill>
              <a:srgbClr val="FFFF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 sz="120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D8D6CAF4-8A18-4E34-87EE-62BFC37A74D5}"/>
                </a:ext>
              </a:extLst>
            </p:cNvPr>
            <p:cNvSpPr/>
            <p:nvPr/>
          </p:nvSpPr>
          <p:spPr>
            <a:xfrm>
              <a:off x="2135138" y="3734718"/>
              <a:ext cx="285750" cy="1643063"/>
            </a:xfrm>
            <a:prstGeom prst="rect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 sz="120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8192071-103C-4426-889C-8DF4493A5E90}"/>
                </a:ext>
              </a:extLst>
            </p:cNvPr>
            <p:cNvSpPr/>
            <p:nvPr/>
          </p:nvSpPr>
          <p:spPr>
            <a:xfrm>
              <a:off x="2706638" y="3734718"/>
              <a:ext cx="285750" cy="1643063"/>
            </a:xfrm>
            <a:prstGeom prst="rect">
              <a:avLst/>
            </a:prstGeom>
            <a:solidFill>
              <a:srgbClr val="FFC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 sz="120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FA51D2F1-0045-433D-835F-42B37E57CB86}"/>
                </a:ext>
              </a:extLst>
            </p:cNvPr>
            <p:cNvSpPr/>
            <p:nvPr/>
          </p:nvSpPr>
          <p:spPr>
            <a:xfrm>
              <a:off x="3278138" y="3734718"/>
              <a:ext cx="285750" cy="1643063"/>
            </a:xfrm>
            <a:prstGeom prst="rect">
              <a:avLst/>
            </a:prstGeom>
            <a:solidFill>
              <a:srgbClr val="FF33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 sz="1200"/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6101BD0B-D017-4828-9D32-B5C76FBC83E1}"/>
                </a:ext>
              </a:extLst>
            </p:cNvPr>
            <p:cNvSpPr/>
            <p:nvPr/>
          </p:nvSpPr>
          <p:spPr>
            <a:xfrm>
              <a:off x="2992388" y="3734718"/>
              <a:ext cx="285750" cy="1643063"/>
            </a:xfrm>
            <a:prstGeom prst="rect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 sz="1200"/>
            </a:p>
          </p:txBody>
        </p:sp>
        <p:sp>
          <p:nvSpPr>
            <p:cNvPr id="23" name="Vrije vorm 78">
              <a:extLst>
                <a:ext uri="{FF2B5EF4-FFF2-40B4-BE49-F238E27FC236}">
                  <a16:creationId xmlns:a16="http://schemas.microsoft.com/office/drawing/2014/main" id="{D25C76C6-7722-4389-8FEF-1249402767A7}"/>
                </a:ext>
              </a:extLst>
            </p:cNvPr>
            <p:cNvSpPr/>
            <p:nvPr/>
          </p:nvSpPr>
          <p:spPr>
            <a:xfrm>
              <a:off x="5292080" y="4153645"/>
              <a:ext cx="627708" cy="1224136"/>
            </a:xfrm>
            <a:custGeom>
              <a:avLst/>
              <a:gdLst>
                <a:gd name="connsiteX0" fmla="*/ 0 w 843732"/>
                <a:gd name="connsiteY0" fmla="*/ 1643063 h 1643063"/>
                <a:gd name="connsiteX1" fmla="*/ 0 w 843732"/>
                <a:gd name="connsiteY1" fmla="*/ 0 h 1643063"/>
                <a:gd name="connsiteX2" fmla="*/ 843732 w 843732"/>
                <a:gd name="connsiteY2" fmla="*/ 1643063 h 1643063"/>
                <a:gd name="connsiteX3" fmla="*/ 0 w 843732"/>
                <a:gd name="connsiteY3" fmla="*/ 1643063 h 1643063"/>
                <a:gd name="connsiteX0" fmla="*/ 0 w 843732"/>
                <a:gd name="connsiteY0" fmla="*/ 1468140 h 1468140"/>
                <a:gd name="connsiteX1" fmla="*/ 86829 w 843732"/>
                <a:gd name="connsiteY1" fmla="*/ 0 h 1468140"/>
                <a:gd name="connsiteX2" fmla="*/ 843732 w 843732"/>
                <a:gd name="connsiteY2" fmla="*/ 1468140 h 1468140"/>
                <a:gd name="connsiteX3" fmla="*/ 0 w 843732"/>
                <a:gd name="connsiteY3" fmla="*/ 1468140 h 1468140"/>
                <a:gd name="connsiteX0" fmla="*/ 0 w 756903"/>
                <a:gd name="connsiteY0" fmla="*/ 1486849 h 1486849"/>
                <a:gd name="connsiteX1" fmla="*/ 0 w 756903"/>
                <a:gd name="connsiteY1" fmla="*/ 0 h 1486849"/>
                <a:gd name="connsiteX2" fmla="*/ 756903 w 756903"/>
                <a:gd name="connsiteY2" fmla="*/ 1468140 h 1486849"/>
                <a:gd name="connsiteX3" fmla="*/ 0 w 756903"/>
                <a:gd name="connsiteY3" fmla="*/ 1486849 h 1486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6903" h="1486849">
                  <a:moveTo>
                    <a:pt x="0" y="1486849"/>
                  </a:moveTo>
                  <a:lnTo>
                    <a:pt x="0" y="0"/>
                  </a:lnTo>
                  <a:lnTo>
                    <a:pt x="756903" y="1468140"/>
                  </a:lnTo>
                  <a:lnTo>
                    <a:pt x="0" y="1486849"/>
                  </a:lnTo>
                  <a:close/>
                </a:path>
              </a:pathLst>
            </a:custGeom>
            <a:solidFill>
              <a:srgbClr val="99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 sz="12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2F7734A7-9804-49D9-925D-A973F3251766}"/>
                </a:ext>
              </a:extLst>
            </p:cNvPr>
            <p:cNvSpPr/>
            <p:nvPr/>
          </p:nvSpPr>
          <p:spPr>
            <a:xfrm flipH="1">
              <a:off x="3563888" y="3734718"/>
              <a:ext cx="285750" cy="1643063"/>
            </a:xfrm>
            <a:prstGeom prst="rect">
              <a:avLst/>
            </a:prstGeom>
            <a:solidFill>
              <a:srgbClr val="FF0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 sz="1200"/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9979B0F1-148A-437D-BBB5-1E78368748A0}"/>
                </a:ext>
              </a:extLst>
            </p:cNvPr>
            <p:cNvSpPr/>
            <p:nvPr/>
          </p:nvSpPr>
          <p:spPr>
            <a:xfrm flipH="1">
              <a:off x="3849638" y="3734718"/>
              <a:ext cx="285750" cy="164306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 sz="1200"/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790CC3E4-8B73-446C-B94F-875DD201CDC8}"/>
                </a:ext>
              </a:extLst>
            </p:cNvPr>
            <p:cNvSpPr/>
            <p:nvPr/>
          </p:nvSpPr>
          <p:spPr>
            <a:xfrm>
              <a:off x="1563638" y="3734718"/>
              <a:ext cx="285750" cy="1643063"/>
            </a:xfrm>
            <a:prstGeom prst="rect">
              <a:avLst/>
            </a:prstGeom>
            <a:solidFill>
              <a:srgbClr val="33CC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 sz="1200"/>
            </a:p>
          </p:txBody>
        </p:sp>
        <p:sp>
          <p:nvSpPr>
            <p:cNvPr id="27" name="Tekstvak 83">
              <a:extLst>
                <a:ext uri="{FF2B5EF4-FFF2-40B4-BE49-F238E27FC236}">
                  <a16:creationId xmlns:a16="http://schemas.microsoft.com/office/drawing/2014/main" id="{AE3BF585-68B6-4ACB-87DA-7457137716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1746998" y="4569006"/>
              <a:ext cx="107314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nl-NL" sz="1200" dirty="0"/>
                <a:t>IMOOV</a:t>
              </a:r>
            </a:p>
          </p:txBody>
        </p:sp>
        <p:sp>
          <p:nvSpPr>
            <p:cNvPr id="28" name="Tekstvak 84">
              <a:extLst>
                <a:ext uri="{FF2B5EF4-FFF2-40B4-BE49-F238E27FC236}">
                  <a16:creationId xmlns:a16="http://schemas.microsoft.com/office/drawing/2014/main" id="{9B8985C6-CE60-49C1-A04C-2FD40A4D16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2140695" y="4711601"/>
              <a:ext cx="78740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NL" sz="1200"/>
                <a:t>IMKL</a:t>
              </a:r>
            </a:p>
          </p:txBody>
        </p:sp>
        <p:sp>
          <p:nvSpPr>
            <p:cNvPr id="29" name="Tekstvak 85">
              <a:extLst>
                <a:ext uri="{FF2B5EF4-FFF2-40B4-BE49-F238E27FC236}">
                  <a16:creationId xmlns:a16="http://schemas.microsoft.com/office/drawing/2014/main" id="{0CB65745-C4B3-4A89-BB1D-15AA6D96D1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2247851" y="4533007"/>
              <a:ext cx="1144588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NL" sz="1200"/>
                <a:t>IMKAD</a:t>
              </a:r>
            </a:p>
          </p:txBody>
        </p:sp>
        <p:sp>
          <p:nvSpPr>
            <p:cNvPr id="30" name="Tekstvak 86">
              <a:extLst>
                <a:ext uri="{FF2B5EF4-FFF2-40B4-BE49-F238E27FC236}">
                  <a16:creationId xmlns:a16="http://schemas.microsoft.com/office/drawing/2014/main" id="{413DEDF1-D53C-46C1-9D10-A5C5840EF5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1425526" y="4533007"/>
              <a:ext cx="1144588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NL" sz="1200"/>
                <a:t>IMNAB</a:t>
              </a:r>
            </a:p>
          </p:txBody>
        </p:sp>
        <p:sp>
          <p:nvSpPr>
            <p:cNvPr id="31" name="Tekstvak 87">
              <a:extLst>
                <a:ext uri="{FF2B5EF4-FFF2-40B4-BE49-F238E27FC236}">
                  <a16:creationId xmlns:a16="http://schemas.microsoft.com/office/drawing/2014/main" id="{73B761EA-C808-42BB-A3F2-EC54B135E6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1134219" y="4533801"/>
              <a:ext cx="1144588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NL" sz="1200"/>
                <a:t>IMLG</a:t>
              </a:r>
            </a:p>
          </p:txBody>
        </p:sp>
        <p:sp>
          <p:nvSpPr>
            <p:cNvPr id="32" name="Tekstvak 88">
              <a:extLst>
                <a:ext uri="{FF2B5EF4-FFF2-40B4-BE49-F238E27FC236}">
                  <a16:creationId xmlns:a16="http://schemas.microsoft.com/office/drawing/2014/main" id="{A88FE9B6-D448-4D3B-AE0A-6B2B41F6BD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819101" y="4533007"/>
              <a:ext cx="1144588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NL" sz="1200"/>
                <a:t>IMWA</a:t>
              </a:r>
            </a:p>
          </p:txBody>
        </p:sp>
        <p:sp>
          <p:nvSpPr>
            <p:cNvPr id="33" name="Tekstvak 89">
              <a:extLst>
                <a:ext uri="{FF2B5EF4-FFF2-40B4-BE49-F238E27FC236}">
                  <a16:creationId xmlns:a16="http://schemas.microsoft.com/office/drawing/2014/main" id="{798AF4B0-34E1-40CE-B35E-B191CF8127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512242" y="4536430"/>
              <a:ext cx="1144588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NL" sz="1200" dirty="0"/>
                <a:t>IMRO</a:t>
              </a:r>
            </a:p>
          </p:txBody>
        </p:sp>
        <p:sp>
          <p:nvSpPr>
            <p:cNvPr id="34" name="Tekstvak 90">
              <a:extLst>
                <a:ext uri="{FF2B5EF4-FFF2-40B4-BE49-F238E27FC236}">
                  <a16:creationId xmlns:a16="http://schemas.microsoft.com/office/drawing/2014/main" id="{B9158051-4327-4706-8D47-A0CEC761C2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2568526" y="4533007"/>
              <a:ext cx="1144588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NL" sz="1200"/>
                <a:t>IMKICH</a:t>
              </a:r>
            </a:p>
          </p:txBody>
        </p:sp>
        <p:sp>
          <p:nvSpPr>
            <p:cNvPr id="35" name="Tekstvak 91">
              <a:extLst>
                <a:ext uri="{FF2B5EF4-FFF2-40B4-BE49-F238E27FC236}">
                  <a16:creationId xmlns:a16="http://schemas.microsoft.com/office/drawing/2014/main" id="{5A0413A3-1A8C-4876-916F-4BB301F76E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2854276" y="4533007"/>
              <a:ext cx="1144588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NL" sz="1200"/>
                <a:t>IMWE</a:t>
              </a:r>
            </a:p>
          </p:txBody>
        </p:sp>
        <p:sp>
          <p:nvSpPr>
            <p:cNvPr id="36" name="Tekstvak 92">
              <a:extLst>
                <a:ext uri="{FF2B5EF4-FFF2-40B4-BE49-F238E27FC236}">
                  <a16:creationId xmlns:a16="http://schemas.microsoft.com/office/drawing/2014/main" id="{42BA85EA-2A39-4FB3-8079-A16D7A532C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3140026" y="4533007"/>
              <a:ext cx="1144588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NL" sz="1200"/>
                <a:t>IMGeo</a:t>
              </a:r>
            </a:p>
          </p:txBody>
        </p:sp>
        <p:sp>
          <p:nvSpPr>
            <p:cNvPr id="37" name="Tekstvak 93">
              <a:extLst>
                <a:ext uri="{FF2B5EF4-FFF2-40B4-BE49-F238E27FC236}">
                  <a16:creationId xmlns:a16="http://schemas.microsoft.com/office/drawing/2014/main" id="{52DA811F-DB26-4B7E-BB6F-7904EBC975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3425776" y="4533007"/>
              <a:ext cx="1144588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NL" sz="1200"/>
                <a:t>IM0101</a:t>
              </a:r>
            </a:p>
          </p:txBody>
        </p:sp>
        <p:sp>
          <p:nvSpPr>
            <p:cNvPr id="38" name="Vrije vorm 95">
              <a:extLst>
                <a:ext uri="{FF2B5EF4-FFF2-40B4-BE49-F238E27FC236}">
                  <a16:creationId xmlns:a16="http://schemas.microsoft.com/office/drawing/2014/main" id="{C56ED8D6-3B97-4DB9-A7B7-BEF32CBC382B}"/>
                </a:ext>
              </a:extLst>
            </p:cNvPr>
            <p:cNvSpPr/>
            <p:nvPr/>
          </p:nvSpPr>
          <p:spPr>
            <a:xfrm rot="5400000">
              <a:off x="4103749" y="4480162"/>
              <a:ext cx="1509886" cy="285352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33 h 8333"/>
                <a:gd name="connsiteX1" fmla="*/ 10000 w 10000"/>
                <a:gd name="connsiteY1" fmla="*/ 0 h 8333"/>
                <a:gd name="connsiteX2" fmla="*/ 10000 w 10000"/>
                <a:gd name="connsiteY2" fmla="*/ 8333 h 8333"/>
                <a:gd name="connsiteX3" fmla="*/ 0 w 10000"/>
                <a:gd name="connsiteY3" fmla="*/ 8333 h 8333"/>
                <a:gd name="connsiteX4" fmla="*/ 0 w 10000"/>
                <a:gd name="connsiteY4" fmla="*/ 333 h 8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8333">
                  <a:moveTo>
                    <a:pt x="0" y="333"/>
                  </a:moveTo>
                  <a:lnTo>
                    <a:pt x="10000" y="0"/>
                  </a:lnTo>
                  <a:lnTo>
                    <a:pt x="10000" y="8333"/>
                  </a:lnTo>
                  <a:lnTo>
                    <a:pt x="0" y="8333"/>
                  </a:lnTo>
                  <a:lnTo>
                    <a:pt x="0" y="333"/>
                  </a:lnTo>
                  <a:close/>
                </a:path>
              </a:pathLst>
            </a:custGeom>
            <a:solidFill>
              <a:srgbClr val="9933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 sz="1200"/>
            </a:p>
          </p:txBody>
        </p:sp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500CFA9F-FBF1-4DEF-B84E-67EDAE2C06AA}"/>
                </a:ext>
              </a:extLst>
            </p:cNvPr>
            <p:cNvSpPr/>
            <p:nvPr/>
          </p:nvSpPr>
          <p:spPr>
            <a:xfrm flipH="1">
              <a:off x="4135388" y="3861048"/>
              <a:ext cx="285750" cy="1516733"/>
            </a:xfrm>
            <a:prstGeom prst="rect">
              <a:avLst/>
            </a:prstGeom>
            <a:solidFill>
              <a:srgbClr val="CC33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 sz="1200"/>
            </a:p>
          </p:txBody>
        </p:sp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39C79DD5-26D2-4D67-BDC9-A350791E40D8}"/>
                </a:ext>
              </a:extLst>
            </p:cNvPr>
            <p:cNvSpPr/>
            <p:nvPr/>
          </p:nvSpPr>
          <p:spPr>
            <a:xfrm flipH="1">
              <a:off x="4421138" y="3864472"/>
              <a:ext cx="285750" cy="1513309"/>
            </a:xfrm>
            <a:prstGeom prst="rect">
              <a:avLst/>
            </a:prstGeom>
            <a:solidFill>
              <a:srgbClr val="A5002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 sz="1200"/>
            </a:p>
          </p:txBody>
        </p:sp>
        <p:sp>
          <p:nvSpPr>
            <p:cNvPr id="41" name="Tekstvak 99">
              <a:extLst>
                <a:ext uri="{FF2B5EF4-FFF2-40B4-BE49-F238E27FC236}">
                  <a16:creationId xmlns:a16="http://schemas.microsoft.com/office/drawing/2014/main" id="{F3DDAD05-B6CA-4EE8-AF1B-EBC9FBAE65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3711526" y="4533007"/>
              <a:ext cx="1144588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NL" sz="1200"/>
                <a:t>IMBRO</a:t>
              </a:r>
            </a:p>
          </p:txBody>
        </p:sp>
        <p:sp>
          <p:nvSpPr>
            <p:cNvPr id="42" name="Tekstvak 100">
              <a:extLst>
                <a:ext uri="{FF2B5EF4-FFF2-40B4-BE49-F238E27FC236}">
                  <a16:creationId xmlns:a16="http://schemas.microsoft.com/office/drawing/2014/main" id="{50548D16-7C85-4CE1-9202-0B3184FB83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3818682" y="4354414"/>
              <a:ext cx="1501775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NL" sz="1200" dirty="0"/>
                <a:t>IMTOP</a:t>
              </a:r>
            </a:p>
          </p:txBody>
        </p:sp>
        <p:sp>
          <p:nvSpPr>
            <p:cNvPr id="43" name="Tekstvak 101">
              <a:extLst>
                <a:ext uri="{FF2B5EF4-FFF2-40B4-BE49-F238E27FC236}">
                  <a16:creationId xmlns:a16="http://schemas.microsoft.com/office/drawing/2014/main" id="{54889741-0E0B-4190-9AB7-AA5F097990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4071165" y="4361883"/>
              <a:ext cx="151501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nl-NL" sz="1200" dirty="0"/>
                <a:t>IMMetingen</a:t>
              </a:r>
            </a:p>
          </p:txBody>
        </p:sp>
        <p:sp>
          <p:nvSpPr>
            <p:cNvPr id="44" name="Tekstvak 102">
              <a:extLst>
                <a:ext uri="{FF2B5EF4-FFF2-40B4-BE49-F238E27FC236}">
                  <a16:creationId xmlns:a16="http://schemas.microsoft.com/office/drawing/2014/main" id="{3656F1DA-EFBF-4B58-BAF0-9AB519EF1A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4654129" y="4354983"/>
              <a:ext cx="1501775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NL" sz="1200" dirty="0"/>
                <a:t>IM . . .</a:t>
              </a:r>
            </a:p>
          </p:txBody>
        </p:sp>
        <p:sp>
          <p:nvSpPr>
            <p:cNvPr id="45" name="AutoShape 7">
              <a:extLst>
                <a:ext uri="{FF2B5EF4-FFF2-40B4-BE49-F238E27FC236}">
                  <a16:creationId xmlns:a16="http://schemas.microsoft.com/office/drawing/2014/main" id="{F3BA5FE5-615F-47E5-96A7-F8E3B069C3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9712" y="571480"/>
              <a:ext cx="2449412" cy="1993424"/>
            </a:xfrm>
            <a:custGeom>
              <a:avLst/>
              <a:gdLst>
                <a:gd name="connsiteX0" fmla="*/ 0 w 2357454"/>
                <a:gd name="connsiteY0" fmla="*/ 2000264 h 2000264"/>
                <a:gd name="connsiteX1" fmla="*/ 1178727 w 2357454"/>
                <a:gd name="connsiteY1" fmla="*/ 0 h 2000264"/>
                <a:gd name="connsiteX2" fmla="*/ 2357454 w 2357454"/>
                <a:gd name="connsiteY2" fmla="*/ 2000264 h 2000264"/>
                <a:gd name="connsiteX3" fmla="*/ 0 w 2357454"/>
                <a:gd name="connsiteY3" fmla="*/ 2000264 h 2000264"/>
                <a:gd name="connsiteX0" fmla="*/ 0 w 2377404"/>
                <a:gd name="connsiteY0" fmla="*/ 1993424 h 2000264"/>
                <a:gd name="connsiteX1" fmla="*/ 1198677 w 2377404"/>
                <a:gd name="connsiteY1" fmla="*/ 0 h 2000264"/>
                <a:gd name="connsiteX2" fmla="*/ 2377404 w 2377404"/>
                <a:gd name="connsiteY2" fmla="*/ 2000264 h 2000264"/>
                <a:gd name="connsiteX3" fmla="*/ 0 w 2377404"/>
                <a:gd name="connsiteY3" fmla="*/ 1993424 h 2000264"/>
                <a:gd name="connsiteX0" fmla="*/ 0 w 2377404"/>
                <a:gd name="connsiteY0" fmla="*/ 1993424 h 2000264"/>
                <a:gd name="connsiteX1" fmla="*/ 1198677 w 2377404"/>
                <a:gd name="connsiteY1" fmla="*/ 0 h 2000264"/>
                <a:gd name="connsiteX2" fmla="*/ 2377404 w 2377404"/>
                <a:gd name="connsiteY2" fmla="*/ 2000264 h 2000264"/>
                <a:gd name="connsiteX3" fmla="*/ 0 w 2377404"/>
                <a:gd name="connsiteY3" fmla="*/ 1993424 h 200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7404" h="2000264">
                  <a:moveTo>
                    <a:pt x="0" y="1993424"/>
                  </a:moveTo>
                  <a:lnTo>
                    <a:pt x="1198677" y="0"/>
                  </a:lnTo>
                  <a:lnTo>
                    <a:pt x="2377404" y="2000264"/>
                  </a:lnTo>
                  <a:lnTo>
                    <a:pt x="0" y="1993424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 sz="1200">
                <a:latin typeface="Verdana" pitchFamily="34" charset="0"/>
              </a:endParaRPr>
            </a:p>
          </p:txBody>
        </p:sp>
        <p:grpSp>
          <p:nvGrpSpPr>
            <p:cNvPr id="46" name="Group 39">
              <a:extLst>
                <a:ext uri="{FF2B5EF4-FFF2-40B4-BE49-F238E27FC236}">
                  <a16:creationId xmlns:a16="http://schemas.microsoft.com/office/drawing/2014/main" id="{CF97928C-8776-4477-AAF4-3592830B29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6951" y="404664"/>
              <a:ext cx="1930177" cy="1727776"/>
              <a:chOff x="3023" y="890"/>
              <a:chExt cx="1034" cy="911"/>
            </a:xfrm>
          </p:grpSpPr>
          <p:sp>
            <p:nvSpPr>
              <p:cNvPr id="54" name="Text Box 41">
                <a:extLst>
                  <a:ext uri="{FF2B5EF4-FFF2-40B4-BE49-F238E27FC236}">
                    <a16:creationId xmlns:a16="http://schemas.microsoft.com/office/drawing/2014/main" id="{C318D93F-DBED-4300-94DB-A3F7B375EB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52" y="1396"/>
                <a:ext cx="352" cy="1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ctr" eaLnBrk="0" hangingPunct="0"/>
                <a:r>
                  <a:rPr lang="nl-NL" sz="1200" b="1">
                    <a:latin typeface="Verdana" pitchFamily="34" charset="0"/>
                    <a:ea typeface="ヒラギノ角ゴ Pro W3"/>
                    <a:cs typeface="ヒラギノ角ゴ Pro W3"/>
                  </a:rPr>
                  <a:t>ISO</a:t>
                </a:r>
              </a:p>
            </p:txBody>
          </p:sp>
          <p:sp>
            <p:nvSpPr>
              <p:cNvPr id="55" name="Freeform 40">
                <a:extLst>
                  <a:ext uri="{FF2B5EF4-FFF2-40B4-BE49-F238E27FC236}">
                    <a16:creationId xmlns:a16="http://schemas.microsoft.com/office/drawing/2014/main" id="{2A83F1CA-3640-4557-AAD8-2C58DE8E25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890"/>
                <a:ext cx="1034" cy="911"/>
              </a:xfrm>
              <a:custGeom>
                <a:avLst/>
                <a:gdLst>
                  <a:gd name="T0" fmla="*/ 670 w 858"/>
                  <a:gd name="T1" fmla="*/ 0 h 816"/>
                  <a:gd name="T2" fmla="*/ 0 w 858"/>
                  <a:gd name="T3" fmla="*/ 1109 h 816"/>
                  <a:gd name="T4" fmla="*/ 1338 w 858"/>
                  <a:gd name="T5" fmla="*/ 1109 h 816"/>
                  <a:gd name="T6" fmla="*/ 670 w 858"/>
                  <a:gd name="T7" fmla="*/ 0 h 81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58"/>
                  <a:gd name="T13" fmla="*/ 0 h 816"/>
                  <a:gd name="T14" fmla="*/ 858 w 858"/>
                  <a:gd name="T15" fmla="*/ 816 h 816"/>
                  <a:gd name="connsiteX0" fmla="*/ 4652 w 10000"/>
                  <a:gd name="connsiteY0" fmla="*/ 0 h 10000"/>
                  <a:gd name="connsiteX1" fmla="*/ 0 w 10000"/>
                  <a:gd name="connsiteY1" fmla="*/ 10000 h 10000"/>
                  <a:gd name="connsiteX2" fmla="*/ 10000 w 10000"/>
                  <a:gd name="connsiteY2" fmla="*/ 10000 h 10000"/>
                  <a:gd name="connsiteX3" fmla="*/ 4652 w 10000"/>
                  <a:gd name="connsiteY3" fmla="*/ 0 h 10000"/>
                  <a:gd name="connsiteX0" fmla="*/ 5040 w 10388"/>
                  <a:gd name="connsiteY0" fmla="*/ 0 h 10080"/>
                  <a:gd name="connsiteX1" fmla="*/ 0 w 10388"/>
                  <a:gd name="connsiteY1" fmla="*/ 10080 h 10080"/>
                  <a:gd name="connsiteX2" fmla="*/ 10388 w 10388"/>
                  <a:gd name="connsiteY2" fmla="*/ 10000 h 10080"/>
                  <a:gd name="connsiteX3" fmla="*/ 5040 w 10388"/>
                  <a:gd name="connsiteY3" fmla="*/ 0 h 1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" h="10080">
                    <a:moveTo>
                      <a:pt x="5040" y="0"/>
                    </a:moveTo>
                    <a:lnTo>
                      <a:pt x="0" y="10080"/>
                    </a:lnTo>
                    <a:lnTo>
                      <a:pt x="10388" y="10000"/>
                    </a:lnTo>
                    <a:lnTo>
                      <a:pt x="5040" y="0"/>
                    </a:lnTo>
                    <a:close/>
                  </a:path>
                </a:pathLst>
              </a:custGeom>
              <a:solidFill>
                <a:srgbClr val="92D050"/>
              </a:solidFill>
              <a:ln w="190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 sz="1200"/>
              </a:p>
            </p:txBody>
          </p:sp>
        </p:grpSp>
        <p:sp>
          <p:nvSpPr>
            <p:cNvPr id="47" name="Text Box 9">
              <a:extLst>
                <a:ext uri="{FF2B5EF4-FFF2-40B4-BE49-F238E27FC236}">
                  <a16:creationId xmlns:a16="http://schemas.microsoft.com/office/drawing/2014/main" id="{C1205055-7912-4509-8FE6-378EBD4CE2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1090" y="1424980"/>
              <a:ext cx="616354" cy="3768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nl-NL" sz="1200" dirty="0">
                  <a:latin typeface="Verdana" pitchFamily="34" charset="0"/>
                  <a:ea typeface="ヒラギノ角ゴ Pro W3"/>
                  <a:cs typeface="ヒラギノ角ゴ Pro W3"/>
                </a:rPr>
                <a:t>ISO</a:t>
              </a:r>
            </a:p>
          </p:txBody>
        </p:sp>
        <p:sp>
          <p:nvSpPr>
            <p:cNvPr id="48" name="Text Box 9">
              <a:extLst>
                <a:ext uri="{FF2B5EF4-FFF2-40B4-BE49-F238E27FC236}">
                  <a16:creationId xmlns:a16="http://schemas.microsoft.com/office/drawing/2014/main" id="{3F517E1D-19DB-463D-98A1-D746CD296E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2840" y="2139360"/>
              <a:ext cx="1076754" cy="3768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nl-NL" sz="1200" dirty="0">
                  <a:latin typeface="Verdana" pitchFamily="34" charset="0"/>
                  <a:ea typeface="ヒラギノ角ゴ Pro W3"/>
                  <a:cs typeface="ヒラギノ角ゴ Pro W3"/>
                </a:rPr>
                <a:t>INSPIRE</a:t>
              </a:r>
            </a:p>
          </p:txBody>
        </p:sp>
        <p:sp>
          <p:nvSpPr>
            <p:cNvPr id="49" name="Text Box 51">
              <a:extLst>
                <a:ext uri="{FF2B5EF4-FFF2-40B4-BE49-F238E27FC236}">
                  <a16:creationId xmlns:a16="http://schemas.microsoft.com/office/drawing/2014/main" id="{190D0D96-E7DC-4CD8-9F4E-0C36E11FC3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6314" y="2143116"/>
              <a:ext cx="2665412" cy="3768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200" b="1" dirty="0">
                  <a:latin typeface="Verdana" pitchFamily="34" charset="0"/>
                  <a:ea typeface="ヒラギノ角ゴ Pro W3"/>
                  <a:cs typeface="ヒラギノ角ゴ Pro W3"/>
                </a:rPr>
                <a:t>European </a:t>
              </a:r>
              <a:r>
                <a:rPr lang="en-US" sz="1200" dirty="0">
                  <a:latin typeface="Verdana" pitchFamily="34" charset="0"/>
                  <a:ea typeface="ヒラギノ角ゴ Pro W3"/>
                  <a:cs typeface="ヒラギノ角ゴ Pro W3"/>
                </a:rPr>
                <a:t>practice</a:t>
              </a:r>
              <a:endParaRPr lang="nl-NL" sz="1200" dirty="0">
                <a:latin typeface="Verdana" pitchFamily="34" charset="0"/>
                <a:ea typeface="ヒラギノ角ゴ Pro W3"/>
                <a:cs typeface="ヒラギノ角ゴ Pro W3"/>
              </a:endParaRPr>
            </a:p>
          </p:txBody>
        </p:sp>
        <p:sp>
          <p:nvSpPr>
            <p:cNvPr id="50" name="Vrije vorm 50">
              <a:extLst>
                <a:ext uri="{FF2B5EF4-FFF2-40B4-BE49-F238E27FC236}">
                  <a16:creationId xmlns:a16="http://schemas.microsoft.com/office/drawing/2014/main" id="{19AF9E20-3FE2-489C-B167-6274D3DFAE04}"/>
                </a:ext>
              </a:extLst>
            </p:cNvPr>
            <p:cNvSpPr/>
            <p:nvPr/>
          </p:nvSpPr>
          <p:spPr>
            <a:xfrm rot="5400000">
              <a:off x="4393122" y="4478821"/>
              <a:ext cx="1509886" cy="288034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33 h 8333"/>
                <a:gd name="connsiteX1" fmla="*/ 10000 w 10000"/>
                <a:gd name="connsiteY1" fmla="*/ 0 h 8333"/>
                <a:gd name="connsiteX2" fmla="*/ 10000 w 10000"/>
                <a:gd name="connsiteY2" fmla="*/ 8333 h 8333"/>
                <a:gd name="connsiteX3" fmla="*/ 0 w 10000"/>
                <a:gd name="connsiteY3" fmla="*/ 8333 h 8333"/>
                <a:gd name="connsiteX4" fmla="*/ 0 w 10000"/>
                <a:gd name="connsiteY4" fmla="*/ 333 h 8333"/>
                <a:gd name="connsiteX0" fmla="*/ 0 w 10000"/>
                <a:gd name="connsiteY0" fmla="*/ 494 h 10094"/>
                <a:gd name="connsiteX1" fmla="*/ 1908 w 10000"/>
                <a:gd name="connsiteY1" fmla="*/ 0 h 10094"/>
                <a:gd name="connsiteX2" fmla="*/ 10000 w 10000"/>
                <a:gd name="connsiteY2" fmla="*/ 94 h 10094"/>
                <a:gd name="connsiteX3" fmla="*/ 10000 w 10000"/>
                <a:gd name="connsiteY3" fmla="*/ 10094 h 10094"/>
                <a:gd name="connsiteX4" fmla="*/ 0 w 10000"/>
                <a:gd name="connsiteY4" fmla="*/ 10094 h 10094"/>
                <a:gd name="connsiteX5" fmla="*/ 0 w 10000"/>
                <a:gd name="connsiteY5" fmla="*/ 494 h 10094"/>
                <a:gd name="connsiteX0" fmla="*/ 0 w 10000"/>
                <a:gd name="connsiteY0" fmla="*/ 5047 h 10094"/>
                <a:gd name="connsiteX1" fmla="*/ 1908 w 10000"/>
                <a:gd name="connsiteY1" fmla="*/ 0 h 10094"/>
                <a:gd name="connsiteX2" fmla="*/ 10000 w 10000"/>
                <a:gd name="connsiteY2" fmla="*/ 94 h 10094"/>
                <a:gd name="connsiteX3" fmla="*/ 10000 w 10000"/>
                <a:gd name="connsiteY3" fmla="*/ 10094 h 10094"/>
                <a:gd name="connsiteX4" fmla="*/ 0 w 10000"/>
                <a:gd name="connsiteY4" fmla="*/ 10094 h 10094"/>
                <a:gd name="connsiteX5" fmla="*/ 0 w 10000"/>
                <a:gd name="connsiteY5" fmla="*/ 5047 h 10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94">
                  <a:moveTo>
                    <a:pt x="0" y="5047"/>
                  </a:moveTo>
                  <a:lnTo>
                    <a:pt x="1908" y="0"/>
                  </a:lnTo>
                  <a:lnTo>
                    <a:pt x="10000" y="94"/>
                  </a:lnTo>
                  <a:lnTo>
                    <a:pt x="10000" y="10094"/>
                  </a:lnTo>
                  <a:lnTo>
                    <a:pt x="0" y="10094"/>
                  </a:lnTo>
                  <a:lnTo>
                    <a:pt x="0" y="5047"/>
                  </a:lnTo>
                  <a:close/>
                </a:path>
              </a:pathLst>
            </a:custGeom>
            <a:solidFill>
              <a:srgbClr val="CC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 sz="1200"/>
            </a:p>
          </p:txBody>
        </p:sp>
        <p:sp>
          <p:nvSpPr>
            <p:cNvPr id="51" name="Tekstvak 101">
              <a:extLst>
                <a:ext uri="{FF2B5EF4-FFF2-40B4-BE49-F238E27FC236}">
                  <a16:creationId xmlns:a16="http://schemas.microsoft.com/office/drawing/2014/main" id="{C596B9BB-00C8-42E7-855A-F8FF381526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4359197" y="4361883"/>
              <a:ext cx="1515019" cy="369332"/>
            </a:xfrm>
            <a:custGeom>
              <a:avLst/>
              <a:gdLst>
                <a:gd name="connsiteX0" fmla="*/ 0 w 1515019"/>
                <a:gd name="connsiteY0" fmla="*/ 0 h 369332"/>
                <a:gd name="connsiteX1" fmla="*/ 1515019 w 1515019"/>
                <a:gd name="connsiteY1" fmla="*/ 0 h 369332"/>
                <a:gd name="connsiteX2" fmla="*/ 1515019 w 1515019"/>
                <a:gd name="connsiteY2" fmla="*/ 369332 h 369332"/>
                <a:gd name="connsiteX3" fmla="*/ 0 w 1515019"/>
                <a:gd name="connsiteY3" fmla="*/ 369332 h 369332"/>
                <a:gd name="connsiteX4" fmla="*/ 0 w 1515019"/>
                <a:gd name="connsiteY4" fmla="*/ 0 h 369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5019" h="369332">
                  <a:moveTo>
                    <a:pt x="0" y="0"/>
                  </a:moveTo>
                  <a:lnTo>
                    <a:pt x="1515019" y="0"/>
                  </a:lnTo>
                  <a:lnTo>
                    <a:pt x="1515019" y="369332"/>
                  </a:lnTo>
                  <a:lnTo>
                    <a:pt x="0" y="36933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nl-NL" sz="1200" dirty="0"/>
                <a:t>IMAER</a:t>
              </a:r>
            </a:p>
          </p:txBody>
        </p:sp>
        <p:sp>
          <p:nvSpPr>
            <p:cNvPr id="52" name="AutoShape 8">
              <a:extLst>
                <a:ext uri="{FF2B5EF4-FFF2-40B4-BE49-F238E27FC236}">
                  <a16:creationId xmlns:a16="http://schemas.microsoft.com/office/drawing/2014/main" id="{043D56F2-740D-47C0-8047-DDE635662B6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7504" y="332656"/>
              <a:ext cx="6213475" cy="5664200"/>
            </a:xfrm>
            <a:prstGeom prst="triangle">
              <a:avLst>
                <a:gd name="adj" fmla="val 50000"/>
              </a:avLst>
            </a:prstGeom>
            <a:noFill/>
            <a:ln w="88900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 sz="1200">
                <a:latin typeface="Verdana" pitchFamily="34" charset="0"/>
              </a:endParaRPr>
            </a:p>
          </p:txBody>
        </p:sp>
        <p:sp>
          <p:nvSpPr>
            <p:cNvPr id="53" name="AutoShape 48">
              <a:extLst>
                <a:ext uri="{FF2B5EF4-FFF2-40B4-BE49-F238E27FC236}">
                  <a16:creationId xmlns:a16="http://schemas.microsoft.com/office/drawing/2014/main" id="{0AB595A4-65A1-41D7-8133-AD365562E7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853" y="3389898"/>
              <a:ext cx="3823122" cy="754481"/>
            </a:xfrm>
            <a:prstGeom prst="leftRightArrow">
              <a:avLst>
                <a:gd name="adj1" fmla="val 50000"/>
                <a:gd name="adj2" fmla="val 107258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 lIns="90000" tIns="46800" rIns="90000" bIns="46800" anchor="ctr">
              <a:spAutoFit/>
            </a:bodyPr>
            <a:lstStyle/>
            <a:p>
              <a:pPr algn="ctr" eaLnBrk="0" hangingPunct="0">
                <a:defRPr/>
              </a:pPr>
              <a:r>
                <a:rPr lang="en-US" sz="1200" dirty="0">
                  <a:latin typeface="Verdana" pitchFamily="34" charset="0"/>
                  <a:ea typeface="ヒラギノ角ゴ Pro W3" pitchFamily="112" charset="-128"/>
                </a:rPr>
                <a:t>Data exchange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2609327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ank">
  <a:themeElements>
    <a:clrScheme name="Slide_Mast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lide_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33ACE3"/>
        </a:solidFill>
        <a:ln>
          <a:noFill/>
        </a:ln>
        <a:effectLst/>
        <a:ex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marL="3175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200" b="0" i="0" u="none" strike="noStrike" cap="none" normalizeH="0" baseline="0" smtClean="0">
            <a:ln>
              <a:noFill/>
            </a:ln>
            <a:solidFill>
              <a:srgbClr val="0F5494"/>
            </a:solidFill>
            <a:effectLst/>
            <a:latin typeface="Verdana" pitchFamily="34" charset="0"/>
          </a:defRPr>
        </a:defPPr>
      </a:lstStyle>
    </a:spDef>
    <a:lnDef>
      <a:spPr bwMode="auto">
        <a:noFill/>
        <a:ln w="9525" cap="flat" cmpd="sng" algn="ctr">
          <a:solidFill>
            <a:srgbClr val="33ACE3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rtlCol="0">
        <a:spAutoFit/>
      </a:bodyPr>
      <a:lstStyle>
        <a:defPPr>
          <a:lnSpc>
            <a:spcPct val="110000"/>
          </a:lnSpc>
          <a:defRPr sz="2400" dirty="0" smtClean="0">
            <a:solidFill>
              <a:srgbClr val="164194"/>
            </a:solidFill>
          </a:defRPr>
        </a:defPPr>
      </a:lstStyle>
    </a:txDef>
  </a:objectDefaults>
  <a:extraClrSchemeLst>
    <a:extraClrScheme>
      <a:clrScheme name="Slide_Mas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_Mast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_Mast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_Mast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_Mast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_Mast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_Mast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_Mast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_Mast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_Mast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_Mast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_Mast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NEN 3610 - Linked Data - OpenGeodag</Template>
  <TotalTime>1049</TotalTime>
  <Words>978</Words>
  <Application>Microsoft Office PowerPoint</Application>
  <PresentationFormat>Diavoorstelling (16:9)</PresentationFormat>
  <Paragraphs>301</Paragraphs>
  <Slides>29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2</vt:i4>
      </vt:variant>
      <vt:variant>
        <vt:lpstr>Diatitels</vt:lpstr>
      </vt:variant>
      <vt:variant>
        <vt:i4>29</vt:i4>
      </vt:variant>
    </vt:vector>
  </HeadingPairs>
  <TitlesOfParts>
    <vt:vector size="35" baseType="lpstr">
      <vt:lpstr>Arial</vt:lpstr>
      <vt:lpstr>Calibri</vt:lpstr>
      <vt:lpstr>Verdana</vt:lpstr>
      <vt:lpstr>Wingdings</vt:lpstr>
      <vt:lpstr>Kantoorthema</vt:lpstr>
      <vt:lpstr>Blank</vt:lpstr>
      <vt:lpstr>PowerPoint-presentatie</vt:lpstr>
      <vt:lpstr>Context</vt:lpstr>
      <vt:lpstr>2017.2: Alternative (to GML) encodings</vt:lpstr>
      <vt:lpstr>INSPIRE Good practices - procedure</vt:lpstr>
      <vt:lpstr>UML– Linked Data Dutch best practice for transforming UML Application Schema to Linked Data Ontologies</vt:lpstr>
      <vt:lpstr>Content</vt:lpstr>
      <vt:lpstr>The Team</vt:lpstr>
      <vt:lpstr>PowerPoint-presentatie</vt:lpstr>
      <vt:lpstr>UML legacy </vt:lpstr>
      <vt:lpstr>UML-OO GeoBaseModel (NEN 3610)</vt:lpstr>
      <vt:lpstr>Linked data revelation </vt:lpstr>
      <vt:lpstr> - NOT IN COMPETITION -  Fundamental differences relate to different use cases UML and LD are complementary</vt:lpstr>
      <vt:lpstr>Typical UML domainmodel use cases/concepts</vt:lpstr>
      <vt:lpstr>Typical LD model use cases/concepts</vt:lpstr>
      <vt:lpstr>UML – LD combination UML – LD derivation</vt:lpstr>
      <vt:lpstr>PowerPoint-presentatie</vt:lpstr>
      <vt:lpstr>PowerPoint-presentatie</vt:lpstr>
      <vt:lpstr>PowerPoint-presentatie</vt:lpstr>
      <vt:lpstr>Metamodels compared and mapped UML profile – RDF/SKOS/OWL/SHACL </vt:lpstr>
      <vt:lpstr>Relating three Metamodels</vt:lpstr>
      <vt:lpstr>Testing on the golfcourse</vt:lpstr>
      <vt:lpstr>PowerPoint-presentatie</vt:lpstr>
      <vt:lpstr>COINS - ontology </vt:lpstr>
      <vt:lpstr>PowerPoint-presentatie</vt:lpstr>
      <vt:lpstr>PowerPoint-presentatie</vt:lpstr>
      <vt:lpstr>PowerPoint-presentatie</vt:lpstr>
      <vt:lpstr>PowerPoint-presentatie</vt:lpstr>
      <vt:lpstr>Conclusions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Paul Janssen</dc:creator>
  <cp:lastModifiedBy>Paul Janssen</cp:lastModifiedBy>
  <cp:revision>128</cp:revision>
  <cp:lastPrinted>2018-09-13T13:42:12Z</cp:lastPrinted>
  <dcterms:created xsi:type="dcterms:W3CDTF">2017-05-09T15:28:09Z</dcterms:created>
  <dcterms:modified xsi:type="dcterms:W3CDTF">2019-03-11T10:47:25Z</dcterms:modified>
</cp:coreProperties>
</file>